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52"/>
  </p:notesMasterIdLst>
  <p:handoutMasterIdLst>
    <p:handoutMasterId r:id="rId53"/>
  </p:handoutMasterIdLst>
  <p:sldIdLst>
    <p:sldId id="3825" r:id="rId5"/>
    <p:sldId id="3836" r:id="rId6"/>
    <p:sldId id="3835" r:id="rId7"/>
    <p:sldId id="3837" r:id="rId8"/>
    <p:sldId id="3863" r:id="rId9"/>
    <p:sldId id="3838" r:id="rId10"/>
    <p:sldId id="3847" r:id="rId11"/>
    <p:sldId id="3866" r:id="rId12"/>
    <p:sldId id="3848" r:id="rId13"/>
    <p:sldId id="3849" r:id="rId14"/>
    <p:sldId id="3839" r:id="rId15"/>
    <p:sldId id="3872" r:id="rId16"/>
    <p:sldId id="3873" r:id="rId17"/>
    <p:sldId id="3874" r:id="rId18"/>
    <p:sldId id="3875" r:id="rId19"/>
    <p:sldId id="3876" r:id="rId20"/>
    <p:sldId id="3877" r:id="rId21"/>
    <p:sldId id="3878" r:id="rId22"/>
    <p:sldId id="3887" r:id="rId23"/>
    <p:sldId id="3888" r:id="rId24"/>
    <p:sldId id="3889" r:id="rId25"/>
    <p:sldId id="3890" r:id="rId26"/>
    <p:sldId id="3891" r:id="rId27"/>
    <p:sldId id="3892" r:id="rId28"/>
    <p:sldId id="3842" r:id="rId29"/>
    <p:sldId id="3867" r:id="rId30"/>
    <p:sldId id="3857" r:id="rId31"/>
    <p:sldId id="3868" r:id="rId32"/>
    <p:sldId id="3869" r:id="rId33"/>
    <p:sldId id="3858" r:id="rId34"/>
    <p:sldId id="3860" r:id="rId35"/>
    <p:sldId id="3861" r:id="rId36"/>
    <p:sldId id="3862" r:id="rId37"/>
    <p:sldId id="3870" r:id="rId38"/>
    <p:sldId id="3871" r:id="rId39"/>
    <p:sldId id="257" r:id="rId40"/>
    <p:sldId id="258" r:id="rId41"/>
    <p:sldId id="259" r:id="rId42"/>
    <p:sldId id="260" r:id="rId43"/>
    <p:sldId id="261" r:id="rId44"/>
    <p:sldId id="262" r:id="rId45"/>
    <p:sldId id="3850" r:id="rId46"/>
    <p:sldId id="3864" r:id="rId47"/>
    <p:sldId id="3885" r:id="rId48"/>
    <p:sldId id="3886" r:id="rId49"/>
    <p:sldId id="3846" r:id="rId50"/>
    <p:sldId id="3844" r:id="rId5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5" d="100"/>
          <a:sy n="75" d="100"/>
        </p:scale>
        <p:origin x="208" y="36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D5683D-C31F-4222-A0CC-F29B4F681A45}" type="doc">
      <dgm:prSet loTypeId="urn:microsoft.com/office/officeart/2005/8/layout/target3" loCatId="list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F9BB27F7-71A3-4BDE-84AC-19B4926DDBD9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tx1"/>
              </a:solidFill>
            </a:rPr>
            <a:t>간접</a:t>
          </a:r>
          <a:r>
            <a:rPr lang="ko-KR" altLang="en-US" sz="2800" dirty="0">
              <a:solidFill>
                <a:schemeClr val="bg1">
                  <a:lumMod val="75000"/>
                </a:schemeClr>
              </a:solidFill>
            </a:rPr>
            <a:t>환경</a:t>
          </a:r>
        </a:p>
      </dgm:t>
    </dgm:pt>
    <dgm:pt modelId="{79C46591-2B97-4B78-AE29-3C234912CBAD}" type="parTrans" cxnId="{B65D8C2D-6090-49A7-978C-C6F6078396E5}">
      <dgm:prSet/>
      <dgm:spPr/>
      <dgm:t>
        <a:bodyPr/>
        <a:lstStyle/>
        <a:p>
          <a:pPr latinLnBrk="1"/>
          <a:endParaRPr lang="ko-KR" altLang="en-US"/>
        </a:p>
      </dgm:t>
    </dgm:pt>
    <dgm:pt modelId="{0932EBD0-A80C-4124-A741-DE0795ECEE92}" type="sibTrans" cxnId="{B65D8C2D-6090-49A7-978C-C6F6078396E5}">
      <dgm:prSet/>
      <dgm:spPr/>
      <dgm:t>
        <a:bodyPr/>
        <a:lstStyle/>
        <a:p>
          <a:pPr latinLnBrk="1"/>
          <a:endParaRPr lang="ko-KR" altLang="en-US"/>
        </a:p>
      </dgm:t>
    </dgm:pt>
    <dgm:pt modelId="{7D54366F-02A9-4E74-9008-3021147CD1E6}">
      <dgm:prSet phldrT="[텍스트]"/>
      <dgm:spPr/>
      <dgm:t>
        <a:bodyPr/>
        <a:lstStyle/>
        <a:p>
          <a:pPr latinLnBrk="1"/>
          <a:r>
            <a:rPr lang="ko-KR" altLang="en-US" i="1" u="sng" dirty="0">
              <a:highlight>
                <a:srgbClr val="FFFF00"/>
              </a:highlight>
            </a:rPr>
            <a:t>경제적요인</a:t>
          </a:r>
        </a:p>
      </dgm:t>
    </dgm:pt>
    <dgm:pt modelId="{70A84334-3917-4AFD-B39E-DD2093F056A4}" type="parTrans" cxnId="{872CCBF9-CE23-4479-BD94-F75AA1356EF8}">
      <dgm:prSet/>
      <dgm:spPr/>
      <dgm:t>
        <a:bodyPr/>
        <a:lstStyle/>
        <a:p>
          <a:pPr latinLnBrk="1"/>
          <a:endParaRPr lang="ko-KR" altLang="en-US"/>
        </a:p>
      </dgm:t>
    </dgm:pt>
    <dgm:pt modelId="{74538E30-9DFE-4537-8BEE-0914AB2C31AE}" type="sibTrans" cxnId="{872CCBF9-CE23-4479-BD94-F75AA1356EF8}">
      <dgm:prSet/>
      <dgm:spPr/>
      <dgm:t>
        <a:bodyPr/>
        <a:lstStyle/>
        <a:p>
          <a:pPr latinLnBrk="1"/>
          <a:endParaRPr lang="ko-KR" altLang="en-US"/>
        </a:p>
      </dgm:t>
    </dgm:pt>
    <dgm:pt modelId="{2A64A15C-77EF-4810-8797-F515EADCBD35}">
      <dgm:prSet phldrT="[텍스트]"/>
      <dgm:spPr/>
      <dgm:t>
        <a:bodyPr/>
        <a:lstStyle/>
        <a:p>
          <a:pPr latinLnBrk="1"/>
          <a:r>
            <a:rPr lang="ko-KR" altLang="en-US" dirty="0"/>
            <a:t>사회</a:t>
          </a:r>
          <a:r>
            <a:rPr lang="en-US" altLang="ko-KR" dirty="0"/>
            <a:t>,</a:t>
          </a:r>
          <a:r>
            <a:rPr lang="ko-KR" altLang="en-US" dirty="0"/>
            <a:t>문화적 요인</a:t>
          </a:r>
        </a:p>
      </dgm:t>
    </dgm:pt>
    <dgm:pt modelId="{FDFF57F3-7728-45C2-9FA0-9B0314B80087}" type="parTrans" cxnId="{E74CA2D2-E7DE-462A-A9E0-D90C20DC7009}">
      <dgm:prSet/>
      <dgm:spPr/>
      <dgm:t>
        <a:bodyPr/>
        <a:lstStyle/>
        <a:p>
          <a:pPr latinLnBrk="1"/>
          <a:endParaRPr lang="ko-KR" altLang="en-US"/>
        </a:p>
      </dgm:t>
    </dgm:pt>
    <dgm:pt modelId="{7125A206-2A93-442F-AD98-0501C3BF4CE5}" type="sibTrans" cxnId="{E74CA2D2-E7DE-462A-A9E0-D90C20DC7009}">
      <dgm:prSet/>
      <dgm:spPr/>
      <dgm:t>
        <a:bodyPr/>
        <a:lstStyle/>
        <a:p>
          <a:pPr latinLnBrk="1"/>
          <a:endParaRPr lang="ko-KR" altLang="en-US"/>
        </a:p>
      </dgm:t>
    </dgm:pt>
    <dgm:pt modelId="{ABB9569F-221A-4472-BEC8-3D2A4C7540AD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tx1"/>
              </a:solidFill>
            </a:rPr>
            <a:t>직접</a:t>
          </a:r>
          <a:r>
            <a:rPr lang="ko-KR" altLang="en-US" sz="2800" dirty="0">
              <a:solidFill>
                <a:schemeClr val="bg1">
                  <a:lumMod val="75000"/>
                </a:schemeClr>
              </a:solidFill>
            </a:rPr>
            <a:t>환경</a:t>
          </a:r>
        </a:p>
      </dgm:t>
    </dgm:pt>
    <dgm:pt modelId="{155741D1-DD5E-4014-BAD3-E82A7DE1F8EE}" type="parTrans" cxnId="{63DA44D0-E058-46CA-B579-CCA4CA02AC59}">
      <dgm:prSet/>
      <dgm:spPr/>
      <dgm:t>
        <a:bodyPr/>
        <a:lstStyle/>
        <a:p>
          <a:pPr latinLnBrk="1"/>
          <a:endParaRPr lang="ko-KR" altLang="en-US"/>
        </a:p>
      </dgm:t>
    </dgm:pt>
    <dgm:pt modelId="{F477CD30-15D2-42D7-82DC-AA1CA84FFC0E}" type="sibTrans" cxnId="{63DA44D0-E058-46CA-B579-CCA4CA02AC59}">
      <dgm:prSet/>
      <dgm:spPr/>
      <dgm:t>
        <a:bodyPr/>
        <a:lstStyle/>
        <a:p>
          <a:pPr latinLnBrk="1"/>
          <a:endParaRPr lang="ko-KR" altLang="en-US"/>
        </a:p>
      </dgm:t>
    </dgm:pt>
    <dgm:pt modelId="{666499ED-EA27-4CB2-AE65-952781EAE58B}">
      <dgm:prSet phldrT="[텍스트]"/>
      <dgm:spPr/>
      <dgm:t>
        <a:bodyPr/>
        <a:lstStyle/>
        <a:p>
          <a:pPr latinLnBrk="1"/>
          <a:r>
            <a:rPr lang="ko-KR" altLang="en-US" i="1" u="sng" dirty="0">
              <a:highlight>
                <a:srgbClr val="FFFF00"/>
              </a:highlight>
            </a:rPr>
            <a:t>소비자</a:t>
          </a:r>
          <a:r>
            <a:rPr lang="en-US" altLang="ko-KR" i="1" u="sng" dirty="0">
              <a:highlight>
                <a:srgbClr val="FFFF00"/>
              </a:highlight>
            </a:rPr>
            <a:t>, </a:t>
          </a:r>
          <a:r>
            <a:rPr lang="ko-KR" altLang="en-US" i="1" u="sng" dirty="0">
              <a:highlight>
                <a:srgbClr val="FFFF00"/>
              </a:highlight>
            </a:rPr>
            <a:t>경쟁자</a:t>
          </a:r>
        </a:p>
      </dgm:t>
    </dgm:pt>
    <dgm:pt modelId="{4EFD4237-0602-4A1A-86B8-A5731CA54A6F}" type="parTrans" cxnId="{CB412C4D-E7AC-4A0A-AE5F-FE33FFA9215E}">
      <dgm:prSet/>
      <dgm:spPr/>
      <dgm:t>
        <a:bodyPr/>
        <a:lstStyle/>
        <a:p>
          <a:pPr latinLnBrk="1"/>
          <a:endParaRPr lang="ko-KR" altLang="en-US"/>
        </a:p>
      </dgm:t>
    </dgm:pt>
    <dgm:pt modelId="{FF242EB7-0A14-4FB0-95A9-F965D7528D6E}" type="sibTrans" cxnId="{CB412C4D-E7AC-4A0A-AE5F-FE33FFA9215E}">
      <dgm:prSet/>
      <dgm:spPr/>
      <dgm:t>
        <a:bodyPr/>
        <a:lstStyle/>
        <a:p>
          <a:pPr latinLnBrk="1"/>
          <a:endParaRPr lang="ko-KR" altLang="en-US"/>
        </a:p>
      </dgm:t>
    </dgm:pt>
    <dgm:pt modelId="{28D41DAD-99C0-4AF0-B6E4-9FF98A9BCAC5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tx1"/>
              </a:solidFill>
            </a:rPr>
            <a:t>내부</a:t>
          </a:r>
          <a:r>
            <a:rPr lang="ko-KR" altLang="en-US" sz="2800" dirty="0">
              <a:solidFill>
                <a:schemeClr val="bg1">
                  <a:lumMod val="75000"/>
                </a:schemeClr>
              </a:solidFill>
            </a:rPr>
            <a:t>환경</a:t>
          </a:r>
        </a:p>
      </dgm:t>
    </dgm:pt>
    <dgm:pt modelId="{5C98ADD4-D371-481E-928D-1F887D80CD79}" type="parTrans" cxnId="{85382781-9731-4211-9ED6-2C9FE37E596E}">
      <dgm:prSet/>
      <dgm:spPr/>
      <dgm:t>
        <a:bodyPr/>
        <a:lstStyle/>
        <a:p>
          <a:pPr latinLnBrk="1"/>
          <a:endParaRPr lang="ko-KR" altLang="en-US"/>
        </a:p>
      </dgm:t>
    </dgm:pt>
    <dgm:pt modelId="{870FB4CF-0CBC-4F3B-A41A-8017DF15F97B}" type="sibTrans" cxnId="{85382781-9731-4211-9ED6-2C9FE37E596E}">
      <dgm:prSet/>
      <dgm:spPr/>
      <dgm:t>
        <a:bodyPr/>
        <a:lstStyle/>
        <a:p>
          <a:pPr latinLnBrk="1"/>
          <a:endParaRPr lang="ko-KR" altLang="en-US"/>
        </a:p>
      </dgm:t>
    </dgm:pt>
    <dgm:pt modelId="{0278011C-EB09-45C2-9642-4215E9D3D930}">
      <dgm:prSet phldrT="[텍스트]"/>
      <dgm:spPr/>
      <dgm:t>
        <a:bodyPr/>
        <a:lstStyle/>
        <a:p>
          <a:pPr algn="l" latinLnBrk="1"/>
          <a:r>
            <a:rPr lang="ko-KR" altLang="en-US" dirty="0"/>
            <a:t>주주</a:t>
          </a:r>
        </a:p>
      </dgm:t>
    </dgm:pt>
    <dgm:pt modelId="{B309D321-3B21-4C60-A8AA-B5100BAC4837}" type="parTrans" cxnId="{9C4A1C11-1156-49E4-928A-0D81350FDFF7}">
      <dgm:prSet/>
      <dgm:spPr/>
      <dgm:t>
        <a:bodyPr/>
        <a:lstStyle/>
        <a:p>
          <a:pPr latinLnBrk="1"/>
          <a:endParaRPr lang="ko-KR" altLang="en-US"/>
        </a:p>
      </dgm:t>
    </dgm:pt>
    <dgm:pt modelId="{0B51E7AD-0102-4909-95C6-18D4CB565487}" type="sibTrans" cxnId="{9C4A1C11-1156-49E4-928A-0D81350FDFF7}">
      <dgm:prSet/>
      <dgm:spPr/>
      <dgm:t>
        <a:bodyPr/>
        <a:lstStyle/>
        <a:p>
          <a:pPr latinLnBrk="1"/>
          <a:endParaRPr lang="ko-KR" altLang="en-US"/>
        </a:p>
      </dgm:t>
    </dgm:pt>
    <dgm:pt modelId="{B1A3D4CE-53DC-45A8-B392-35855C790F26}">
      <dgm:prSet phldrT="[텍스트]"/>
      <dgm:spPr/>
      <dgm:t>
        <a:bodyPr/>
        <a:lstStyle/>
        <a:p>
          <a:pPr latinLnBrk="1"/>
          <a:r>
            <a:rPr lang="ko-KR" altLang="en-US" b="0" i="0" u="none" dirty="0">
              <a:solidFill>
                <a:schemeClr val="tx1"/>
              </a:solidFill>
            </a:rPr>
            <a:t>기술적요인</a:t>
          </a:r>
        </a:p>
      </dgm:t>
    </dgm:pt>
    <dgm:pt modelId="{A009D19B-E054-4469-8169-EE363F6F7146}" type="parTrans" cxnId="{937DC94A-6AAB-41B1-AFB5-AA839E69002B}">
      <dgm:prSet/>
      <dgm:spPr/>
      <dgm:t>
        <a:bodyPr/>
        <a:lstStyle/>
        <a:p>
          <a:pPr latinLnBrk="1"/>
          <a:endParaRPr lang="ko-KR" altLang="en-US"/>
        </a:p>
      </dgm:t>
    </dgm:pt>
    <dgm:pt modelId="{9753AED9-A027-4B15-A216-BAA1C5BE602E}" type="sibTrans" cxnId="{937DC94A-6AAB-41B1-AFB5-AA839E69002B}">
      <dgm:prSet/>
      <dgm:spPr/>
      <dgm:t>
        <a:bodyPr/>
        <a:lstStyle/>
        <a:p>
          <a:pPr latinLnBrk="1"/>
          <a:endParaRPr lang="ko-KR" altLang="en-US"/>
        </a:p>
      </dgm:t>
    </dgm:pt>
    <dgm:pt modelId="{A43F0F69-0F55-49EA-B7B3-9DD6CA67B467}">
      <dgm:prSet phldrT="[텍스트]"/>
      <dgm:spPr/>
      <dgm:t>
        <a:bodyPr/>
        <a:lstStyle/>
        <a:p>
          <a:pPr latinLnBrk="1"/>
          <a:r>
            <a:rPr lang="ko-KR" altLang="en-US" dirty="0"/>
            <a:t>정치</a:t>
          </a:r>
          <a:r>
            <a:rPr lang="en-US" altLang="ko-KR" dirty="0"/>
            <a:t>,</a:t>
          </a:r>
          <a:r>
            <a:rPr lang="ko-KR" altLang="en-US" dirty="0"/>
            <a:t>법률적 요인</a:t>
          </a:r>
        </a:p>
      </dgm:t>
    </dgm:pt>
    <dgm:pt modelId="{2A63EC51-0C52-405C-AF4C-5DD2C2C3DB60}" type="parTrans" cxnId="{F3A903BD-AF4C-41C4-B136-D58F941EEE3D}">
      <dgm:prSet/>
      <dgm:spPr/>
      <dgm:t>
        <a:bodyPr/>
        <a:lstStyle/>
        <a:p>
          <a:pPr latinLnBrk="1"/>
          <a:endParaRPr lang="ko-KR" altLang="en-US"/>
        </a:p>
      </dgm:t>
    </dgm:pt>
    <dgm:pt modelId="{CC1D3431-AE85-4D8B-AA4A-F0108278DD59}" type="sibTrans" cxnId="{F3A903BD-AF4C-41C4-B136-D58F941EEE3D}">
      <dgm:prSet/>
      <dgm:spPr/>
      <dgm:t>
        <a:bodyPr/>
        <a:lstStyle/>
        <a:p>
          <a:pPr latinLnBrk="1"/>
          <a:endParaRPr lang="ko-KR" altLang="en-US"/>
        </a:p>
      </dgm:t>
    </dgm:pt>
    <dgm:pt modelId="{3F54AE21-98BE-4A21-80DC-739C7E0EAC14}">
      <dgm:prSet phldrT="[텍스트]"/>
      <dgm:spPr/>
      <dgm:t>
        <a:bodyPr/>
        <a:lstStyle/>
        <a:p>
          <a:pPr latinLnBrk="1"/>
          <a:r>
            <a:rPr lang="ko-KR" altLang="en-US" dirty="0"/>
            <a:t>금융기관</a:t>
          </a:r>
        </a:p>
      </dgm:t>
    </dgm:pt>
    <dgm:pt modelId="{B10749AE-0F9C-4D37-BDCF-74A8553AE025}" type="parTrans" cxnId="{2D686AC2-02BB-4DF2-B35B-E9F0067FD882}">
      <dgm:prSet/>
      <dgm:spPr/>
      <dgm:t>
        <a:bodyPr/>
        <a:lstStyle/>
        <a:p>
          <a:pPr latinLnBrk="1"/>
          <a:endParaRPr lang="ko-KR" altLang="en-US"/>
        </a:p>
      </dgm:t>
    </dgm:pt>
    <dgm:pt modelId="{C5FB161C-AAC0-42CB-B68B-A28B0872BFE7}" type="sibTrans" cxnId="{2D686AC2-02BB-4DF2-B35B-E9F0067FD882}">
      <dgm:prSet/>
      <dgm:spPr/>
      <dgm:t>
        <a:bodyPr/>
        <a:lstStyle/>
        <a:p>
          <a:pPr latinLnBrk="1"/>
          <a:endParaRPr lang="ko-KR" altLang="en-US"/>
        </a:p>
      </dgm:t>
    </dgm:pt>
    <dgm:pt modelId="{CACE61B1-9B8A-4A4E-9FC2-E329847D6134}">
      <dgm:prSet phldrT="[텍스트]"/>
      <dgm:spPr/>
      <dgm:t>
        <a:bodyPr/>
        <a:lstStyle/>
        <a:p>
          <a:pPr latinLnBrk="1"/>
          <a:r>
            <a:rPr lang="ko-KR" altLang="en-US" dirty="0"/>
            <a:t>지역사회</a:t>
          </a:r>
          <a:r>
            <a:rPr lang="en-US" altLang="ko-KR" dirty="0"/>
            <a:t>, </a:t>
          </a:r>
          <a:r>
            <a:rPr lang="ko-KR" altLang="en-US" dirty="0"/>
            <a:t>정부</a:t>
          </a:r>
        </a:p>
      </dgm:t>
    </dgm:pt>
    <dgm:pt modelId="{EC345F51-BB37-423A-8A3B-E9867E72EBD7}" type="parTrans" cxnId="{B48F1A51-066C-40DD-B960-A88EAF57B9F5}">
      <dgm:prSet/>
      <dgm:spPr/>
      <dgm:t>
        <a:bodyPr/>
        <a:lstStyle/>
        <a:p>
          <a:pPr latinLnBrk="1"/>
          <a:endParaRPr lang="ko-KR" altLang="en-US"/>
        </a:p>
      </dgm:t>
    </dgm:pt>
    <dgm:pt modelId="{1F063054-F809-41CE-8278-A154B6C07CB7}" type="sibTrans" cxnId="{B48F1A51-066C-40DD-B960-A88EAF57B9F5}">
      <dgm:prSet/>
      <dgm:spPr/>
      <dgm:t>
        <a:bodyPr/>
        <a:lstStyle/>
        <a:p>
          <a:pPr latinLnBrk="1"/>
          <a:endParaRPr lang="ko-KR" altLang="en-US"/>
        </a:p>
      </dgm:t>
    </dgm:pt>
    <dgm:pt modelId="{61A2506D-87B1-4505-B051-388B7A056875}">
      <dgm:prSet phldrT="[텍스트]"/>
      <dgm:spPr/>
      <dgm:t>
        <a:bodyPr/>
        <a:lstStyle/>
        <a:p>
          <a:pPr algn="l" latinLnBrk="1"/>
          <a:r>
            <a:rPr lang="ko-KR" altLang="en-US" dirty="0"/>
            <a:t>경영자</a:t>
          </a:r>
        </a:p>
      </dgm:t>
    </dgm:pt>
    <dgm:pt modelId="{9BBC1733-3418-47F0-819F-1850F2C6A5D1}" type="parTrans" cxnId="{D537F2EA-726C-46DA-9E67-3BFFF5AFD0C1}">
      <dgm:prSet/>
      <dgm:spPr/>
      <dgm:t>
        <a:bodyPr/>
        <a:lstStyle/>
        <a:p>
          <a:pPr latinLnBrk="1"/>
          <a:endParaRPr lang="ko-KR" altLang="en-US"/>
        </a:p>
      </dgm:t>
    </dgm:pt>
    <dgm:pt modelId="{09400D18-8ADB-434F-A913-7045968676E7}" type="sibTrans" cxnId="{D537F2EA-726C-46DA-9E67-3BFFF5AFD0C1}">
      <dgm:prSet/>
      <dgm:spPr/>
      <dgm:t>
        <a:bodyPr/>
        <a:lstStyle/>
        <a:p>
          <a:pPr latinLnBrk="1"/>
          <a:endParaRPr lang="ko-KR" altLang="en-US"/>
        </a:p>
      </dgm:t>
    </dgm:pt>
    <dgm:pt modelId="{573919F4-6E3E-48EE-8279-F38D7B054B5F}">
      <dgm:prSet phldrT="[텍스트]"/>
      <dgm:spPr/>
      <dgm:t>
        <a:bodyPr/>
        <a:lstStyle/>
        <a:p>
          <a:pPr algn="l" latinLnBrk="1"/>
          <a:r>
            <a:rPr lang="ko-KR" altLang="en-US" dirty="0"/>
            <a:t>조직문화</a:t>
          </a:r>
        </a:p>
      </dgm:t>
    </dgm:pt>
    <dgm:pt modelId="{A974DDD6-978D-4D83-93AC-F0FAB15010E1}" type="parTrans" cxnId="{5EF84E37-E6B4-4424-830D-A23AA022249F}">
      <dgm:prSet/>
      <dgm:spPr/>
      <dgm:t>
        <a:bodyPr/>
        <a:lstStyle/>
        <a:p>
          <a:pPr latinLnBrk="1"/>
          <a:endParaRPr lang="ko-KR" altLang="en-US"/>
        </a:p>
      </dgm:t>
    </dgm:pt>
    <dgm:pt modelId="{31ADBF33-2DD5-4C35-8D9D-A23A185D32AA}" type="sibTrans" cxnId="{5EF84E37-E6B4-4424-830D-A23AA022249F}">
      <dgm:prSet/>
      <dgm:spPr/>
      <dgm:t>
        <a:bodyPr/>
        <a:lstStyle/>
        <a:p>
          <a:pPr latinLnBrk="1"/>
          <a:endParaRPr lang="ko-KR" altLang="en-US"/>
        </a:p>
      </dgm:t>
    </dgm:pt>
    <dgm:pt modelId="{6E6860D5-61BC-4353-BFBF-3D263F134B2E}">
      <dgm:prSet phldrT="[텍스트]"/>
      <dgm:spPr/>
      <dgm:t>
        <a:bodyPr/>
        <a:lstStyle/>
        <a:p>
          <a:pPr algn="l" latinLnBrk="1"/>
          <a:r>
            <a:rPr lang="ko-KR" altLang="en-US" i="0" u="none" dirty="0"/>
            <a:t>종업원</a:t>
          </a:r>
        </a:p>
      </dgm:t>
    </dgm:pt>
    <dgm:pt modelId="{2FB34303-F489-4279-B091-6D416FCBE03A}" type="parTrans" cxnId="{0529E858-A4DB-4E32-8338-619D4F531625}">
      <dgm:prSet/>
      <dgm:spPr/>
      <dgm:t>
        <a:bodyPr/>
        <a:lstStyle/>
        <a:p>
          <a:pPr latinLnBrk="1"/>
          <a:endParaRPr lang="ko-KR" altLang="en-US"/>
        </a:p>
      </dgm:t>
    </dgm:pt>
    <dgm:pt modelId="{DD1E6DB2-1F2F-4026-8BAA-5B88A2EAB276}" type="sibTrans" cxnId="{0529E858-A4DB-4E32-8338-619D4F531625}">
      <dgm:prSet/>
      <dgm:spPr/>
      <dgm:t>
        <a:bodyPr/>
        <a:lstStyle/>
        <a:p>
          <a:pPr latinLnBrk="1"/>
          <a:endParaRPr lang="ko-KR" altLang="en-US"/>
        </a:p>
      </dgm:t>
    </dgm:pt>
    <dgm:pt modelId="{E245FFEF-2DFE-4BEB-B42D-D05C9DD3B0F1}" type="pres">
      <dgm:prSet presAssocID="{55D5683D-C31F-4222-A0CC-F29B4F681A4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86A7AE0-5262-4963-A649-CF1EBC659E8C}" type="pres">
      <dgm:prSet presAssocID="{F9BB27F7-71A3-4BDE-84AC-19B4926DDBD9}" presName="circle1" presStyleLbl="node1" presStyleIdx="0" presStyleCnt="3"/>
      <dgm:spPr/>
    </dgm:pt>
    <dgm:pt modelId="{555E2FE8-687A-45E2-B2E1-56CCFB080C8C}" type="pres">
      <dgm:prSet presAssocID="{F9BB27F7-71A3-4BDE-84AC-19B4926DDBD9}" presName="space" presStyleCnt="0"/>
      <dgm:spPr/>
    </dgm:pt>
    <dgm:pt modelId="{C1B0526E-92A1-4C0E-9CAB-DF42FE35764B}" type="pres">
      <dgm:prSet presAssocID="{F9BB27F7-71A3-4BDE-84AC-19B4926DDBD9}" presName="rect1" presStyleLbl="alignAcc1" presStyleIdx="0" presStyleCnt="3" custLinFactNeighborX="9187"/>
      <dgm:spPr/>
    </dgm:pt>
    <dgm:pt modelId="{8B4A491A-BAFF-4946-9595-631E5E23DE65}" type="pres">
      <dgm:prSet presAssocID="{ABB9569F-221A-4472-BEC8-3D2A4C7540AD}" presName="vertSpace2" presStyleLbl="node1" presStyleIdx="0" presStyleCnt="3"/>
      <dgm:spPr/>
    </dgm:pt>
    <dgm:pt modelId="{34E718C9-65EF-49C7-92D5-069648AB4D45}" type="pres">
      <dgm:prSet presAssocID="{ABB9569F-221A-4472-BEC8-3D2A4C7540AD}" presName="circle2" presStyleLbl="node1" presStyleIdx="1" presStyleCnt="3"/>
      <dgm:spPr/>
    </dgm:pt>
    <dgm:pt modelId="{124254B5-C6A4-4D64-97C1-7D47B95AC3A3}" type="pres">
      <dgm:prSet presAssocID="{ABB9569F-221A-4472-BEC8-3D2A4C7540AD}" presName="rect2" presStyleLbl="alignAcc1" presStyleIdx="1" presStyleCnt="3"/>
      <dgm:spPr/>
    </dgm:pt>
    <dgm:pt modelId="{971055C5-5468-4B86-A0F8-E13612FB741F}" type="pres">
      <dgm:prSet presAssocID="{28D41DAD-99C0-4AF0-B6E4-9FF98A9BCAC5}" presName="vertSpace3" presStyleLbl="node1" presStyleIdx="1" presStyleCnt="3"/>
      <dgm:spPr/>
    </dgm:pt>
    <dgm:pt modelId="{FED1E9AD-ABA3-46EA-ADDB-5B82D7A02C25}" type="pres">
      <dgm:prSet presAssocID="{28D41DAD-99C0-4AF0-B6E4-9FF98A9BCAC5}" presName="circle3" presStyleLbl="node1" presStyleIdx="2" presStyleCnt="3"/>
      <dgm:spPr/>
    </dgm:pt>
    <dgm:pt modelId="{FB00495D-136D-4DC0-98C6-64AA0876F219}" type="pres">
      <dgm:prSet presAssocID="{28D41DAD-99C0-4AF0-B6E4-9FF98A9BCAC5}" presName="rect3" presStyleLbl="alignAcc1" presStyleIdx="2" presStyleCnt="3"/>
      <dgm:spPr/>
    </dgm:pt>
    <dgm:pt modelId="{E7BCD3D3-D367-4265-8374-AE1448551C2E}" type="pres">
      <dgm:prSet presAssocID="{F9BB27F7-71A3-4BDE-84AC-19B4926DDBD9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47652796-6A9B-4DA8-AE19-B1573CAAAC4A}" type="pres">
      <dgm:prSet presAssocID="{F9BB27F7-71A3-4BDE-84AC-19B4926DDBD9}" presName="rect1ChTx" presStyleLbl="alignAcc1" presStyleIdx="2" presStyleCnt="3" custLinFactNeighborX="294">
        <dgm:presLayoutVars>
          <dgm:bulletEnabled val="1"/>
        </dgm:presLayoutVars>
      </dgm:prSet>
      <dgm:spPr/>
    </dgm:pt>
    <dgm:pt modelId="{2F2AEE8F-B266-4866-8AC9-6BE0089152B3}" type="pres">
      <dgm:prSet presAssocID="{ABB9569F-221A-4472-BEC8-3D2A4C7540AD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A4C54808-3228-41AC-BF56-CF326EE6944C}" type="pres">
      <dgm:prSet presAssocID="{ABB9569F-221A-4472-BEC8-3D2A4C7540AD}" presName="rect2ChTx" presStyleLbl="alignAcc1" presStyleIdx="2" presStyleCnt="3" custLinFactNeighborX="294">
        <dgm:presLayoutVars>
          <dgm:bulletEnabled val="1"/>
        </dgm:presLayoutVars>
      </dgm:prSet>
      <dgm:spPr/>
    </dgm:pt>
    <dgm:pt modelId="{16B439B1-8A0D-4CFB-9E6B-B42334812934}" type="pres">
      <dgm:prSet presAssocID="{28D41DAD-99C0-4AF0-B6E4-9FF98A9BCAC5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8EA65680-4E50-4D43-B5A2-2A0D19B95A99}" type="pres">
      <dgm:prSet presAssocID="{28D41DAD-99C0-4AF0-B6E4-9FF98A9BCAC5}" presName="rect3ChTx" presStyleLbl="alignAcc1" presStyleIdx="2" presStyleCnt="3" custLinFactNeighborX="294">
        <dgm:presLayoutVars>
          <dgm:bulletEnabled val="1"/>
        </dgm:presLayoutVars>
      </dgm:prSet>
      <dgm:spPr/>
    </dgm:pt>
  </dgm:ptLst>
  <dgm:cxnLst>
    <dgm:cxn modelId="{14222901-E90D-4449-8AB5-073FEACEA8FA}" type="presOf" srcId="{6E6860D5-61BC-4353-BFBF-3D263F134B2E}" destId="{8EA65680-4E50-4D43-B5A2-2A0D19B95A99}" srcOrd="0" destOrd="3" presId="urn:microsoft.com/office/officeart/2005/8/layout/target3"/>
    <dgm:cxn modelId="{9C4A1C11-1156-49E4-928A-0D81350FDFF7}" srcId="{28D41DAD-99C0-4AF0-B6E4-9FF98A9BCAC5}" destId="{0278011C-EB09-45C2-9642-4215E9D3D930}" srcOrd="0" destOrd="0" parTransId="{B309D321-3B21-4C60-A8AA-B5100BAC4837}" sibTransId="{0B51E7AD-0102-4909-95C6-18D4CB565487}"/>
    <dgm:cxn modelId="{514B6E12-AE23-45F2-8AF5-37DEFC228A5C}" type="presOf" srcId="{666499ED-EA27-4CB2-AE65-952781EAE58B}" destId="{A4C54808-3228-41AC-BF56-CF326EE6944C}" srcOrd="0" destOrd="0" presId="urn:microsoft.com/office/officeart/2005/8/layout/target3"/>
    <dgm:cxn modelId="{77365B1B-65D4-427F-B3C9-6A7D7BE60B2D}" type="presOf" srcId="{28D41DAD-99C0-4AF0-B6E4-9FF98A9BCAC5}" destId="{FB00495D-136D-4DC0-98C6-64AA0876F219}" srcOrd="0" destOrd="0" presId="urn:microsoft.com/office/officeart/2005/8/layout/target3"/>
    <dgm:cxn modelId="{20974F2B-1A48-436F-994B-1E7EF5DD06F9}" type="presOf" srcId="{F9BB27F7-71A3-4BDE-84AC-19B4926DDBD9}" destId="{C1B0526E-92A1-4C0E-9CAB-DF42FE35764B}" srcOrd="0" destOrd="0" presId="urn:microsoft.com/office/officeart/2005/8/layout/target3"/>
    <dgm:cxn modelId="{B65D8C2D-6090-49A7-978C-C6F6078396E5}" srcId="{55D5683D-C31F-4222-A0CC-F29B4F681A45}" destId="{F9BB27F7-71A3-4BDE-84AC-19B4926DDBD9}" srcOrd="0" destOrd="0" parTransId="{79C46591-2B97-4B78-AE29-3C234912CBAD}" sibTransId="{0932EBD0-A80C-4124-A741-DE0795ECEE92}"/>
    <dgm:cxn modelId="{B33DDD31-9780-438F-AB66-2E7AAF701909}" type="presOf" srcId="{3F54AE21-98BE-4A21-80DC-739C7E0EAC14}" destId="{A4C54808-3228-41AC-BF56-CF326EE6944C}" srcOrd="0" destOrd="1" presId="urn:microsoft.com/office/officeart/2005/8/layout/target3"/>
    <dgm:cxn modelId="{0E372333-91D2-4D1E-BA8B-3FEA917B3B4F}" type="presOf" srcId="{7D54366F-02A9-4E74-9008-3021147CD1E6}" destId="{47652796-6A9B-4DA8-AE19-B1573CAAAC4A}" srcOrd="0" destOrd="0" presId="urn:microsoft.com/office/officeart/2005/8/layout/target3"/>
    <dgm:cxn modelId="{5EF84E37-E6B4-4424-830D-A23AA022249F}" srcId="{28D41DAD-99C0-4AF0-B6E4-9FF98A9BCAC5}" destId="{573919F4-6E3E-48EE-8279-F38D7B054B5F}" srcOrd="2" destOrd="0" parTransId="{A974DDD6-978D-4D83-93AC-F0FAB15010E1}" sibTransId="{31ADBF33-2DD5-4C35-8D9D-A23A185D32AA}"/>
    <dgm:cxn modelId="{B3D29344-A43B-438B-B9C3-129CE9D372F8}" type="presOf" srcId="{ABB9569F-221A-4472-BEC8-3D2A4C7540AD}" destId="{2F2AEE8F-B266-4866-8AC9-6BE0089152B3}" srcOrd="1" destOrd="0" presId="urn:microsoft.com/office/officeart/2005/8/layout/target3"/>
    <dgm:cxn modelId="{937DC94A-6AAB-41B1-AFB5-AA839E69002B}" srcId="{F9BB27F7-71A3-4BDE-84AC-19B4926DDBD9}" destId="{B1A3D4CE-53DC-45A8-B392-35855C790F26}" srcOrd="1" destOrd="0" parTransId="{A009D19B-E054-4469-8169-EE363F6F7146}" sibTransId="{9753AED9-A027-4B15-A216-BAA1C5BE602E}"/>
    <dgm:cxn modelId="{CB412C4D-E7AC-4A0A-AE5F-FE33FFA9215E}" srcId="{ABB9569F-221A-4472-BEC8-3D2A4C7540AD}" destId="{666499ED-EA27-4CB2-AE65-952781EAE58B}" srcOrd="0" destOrd="0" parTransId="{4EFD4237-0602-4A1A-86B8-A5731CA54A6F}" sibTransId="{FF242EB7-0A14-4FB0-95A9-F965D7528D6E}"/>
    <dgm:cxn modelId="{B48F1A51-066C-40DD-B960-A88EAF57B9F5}" srcId="{ABB9569F-221A-4472-BEC8-3D2A4C7540AD}" destId="{CACE61B1-9B8A-4A4E-9FC2-E329847D6134}" srcOrd="2" destOrd="0" parTransId="{EC345F51-BB37-423A-8A3B-E9867E72EBD7}" sibTransId="{1F063054-F809-41CE-8278-A154B6C07CB7}"/>
    <dgm:cxn modelId="{D5059155-6A40-447F-A831-67DA6BC91A05}" type="presOf" srcId="{573919F4-6E3E-48EE-8279-F38D7B054B5F}" destId="{8EA65680-4E50-4D43-B5A2-2A0D19B95A99}" srcOrd="0" destOrd="2" presId="urn:microsoft.com/office/officeart/2005/8/layout/target3"/>
    <dgm:cxn modelId="{0529E858-A4DB-4E32-8338-619D4F531625}" srcId="{28D41DAD-99C0-4AF0-B6E4-9FF98A9BCAC5}" destId="{6E6860D5-61BC-4353-BFBF-3D263F134B2E}" srcOrd="3" destOrd="0" parTransId="{2FB34303-F489-4279-B091-6D416FCBE03A}" sibTransId="{DD1E6DB2-1F2F-4026-8BAA-5B88A2EAB276}"/>
    <dgm:cxn modelId="{4CB70B7E-525D-460C-95CD-1368EDAD9ED0}" type="presOf" srcId="{B1A3D4CE-53DC-45A8-B392-35855C790F26}" destId="{47652796-6A9B-4DA8-AE19-B1573CAAAC4A}" srcOrd="0" destOrd="1" presId="urn:microsoft.com/office/officeart/2005/8/layout/target3"/>
    <dgm:cxn modelId="{85382781-9731-4211-9ED6-2C9FE37E596E}" srcId="{55D5683D-C31F-4222-A0CC-F29B4F681A45}" destId="{28D41DAD-99C0-4AF0-B6E4-9FF98A9BCAC5}" srcOrd="2" destOrd="0" parTransId="{5C98ADD4-D371-481E-928D-1F887D80CD79}" sibTransId="{870FB4CF-0CBC-4F3B-A41A-8017DF15F97B}"/>
    <dgm:cxn modelId="{F2556F8F-2992-4EB4-9ACC-582ACB0677CD}" type="presOf" srcId="{A43F0F69-0F55-49EA-B7B3-9DD6CA67B467}" destId="{47652796-6A9B-4DA8-AE19-B1573CAAAC4A}" srcOrd="0" destOrd="2" presId="urn:microsoft.com/office/officeart/2005/8/layout/target3"/>
    <dgm:cxn modelId="{931DE3AC-4A54-4A4F-8C02-6280B1550C86}" type="presOf" srcId="{28D41DAD-99C0-4AF0-B6E4-9FF98A9BCAC5}" destId="{16B439B1-8A0D-4CFB-9E6B-B42334812934}" srcOrd="1" destOrd="0" presId="urn:microsoft.com/office/officeart/2005/8/layout/target3"/>
    <dgm:cxn modelId="{B7669DAE-BC6C-4677-B75F-6967062DEFCD}" type="presOf" srcId="{F9BB27F7-71A3-4BDE-84AC-19B4926DDBD9}" destId="{E7BCD3D3-D367-4265-8374-AE1448551C2E}" srcOrd="1" destOrd="0" presId="urn:microsoft.com/office/officeart/2005/8/layout/target3"/>
    <dgm:cxn modelId="{D75A6BB1-6536-4163-A93C-C45C99886C4F}" type="presOf" srcId="{2A64A15C-77EF-4810-8797-F515EADCBD35}" destId="{47652796-6A9B-4DA8-AE19-B1573CAAAC4A}" srcOrd="0" destOrd="3" presId="urn:microsoft.com/office/officeart/2005/8/layout/target3"/>
    <dgm:cxn modelId="{F3A903BD-AF4C-41C4-B136-D58F941EEE3D}" srcId="{F9BB27F7-71A3-4BDE-84AC-19B4926DDBD9}" destId="{A43F0F69-0F55-49EA-B7B3-9DD6CA67B467}" srcOrd="2" destOrd="0" parTransId="{2A63EC51-0C52-405C-AF4C-5DD2C2C3DB60}" sibTransId="{CC1D3431-AE85-4D8B-AA4A-F0108278DD59}"/>
    <dgm:cxn modelId="{2D686AC2-02BB-4DF2-B35B-E9F0067FD882}" srcId="{ABB9569F-221A-4472-BEC8-3D2A4C7540AD}" destId="{3F54AE21-98BE-4A21-80DC-739C7E0EAC14}" srcOrd="1" destOrd="0" parTransId="{B10749AE-0F9C-4D37-BDCF-74A8553AE025}" sibTransId="{C5FB161C-AAC0-42CB-B68B-A28B0872BFE7}"/>
    <dgm:cxn modelId="{63DA44D0-E058-46CA-B579-CCA4CA02AC59}" srcId="{55D5683D-C31F-4222-A0CC-F29B4F681A45}" destId="{ABB9569F-221A-4472-BEC8-3D2A4C7540AD}" srcOrd="1" destOrd="0" parTransId="{155741D1-DD5E-4014-BAD3-E82A7DE1F8EE}" sibTransId="{F477CD30-15D2-42D7-82DC-AA1CA84FFC0E}"/>
    <dgm:cxn modelId="{E74CA2D2-E7DE-462A-A9E0-D90C20DC7009}" srcId="{F9BB27F7-71A3-4BDE-84AC-19B4926DDBD9}" destId="{2A64A15C-77EF-4810-8797-F515EADCBD35}" srcOrd="3" destOrd="0" parTransId="{FDFF57F3-7728-45C2-9FA0-9B0314B80087}" sibTransId="{7125A206-2A93-442F-AD98-0501C3BF4CE5}"/>
    <dgm:cxn modelId="{2B6E2CDB-C704-428A-BB48-470DDF5B4CFE}" type="presOf" srcId="{61A2506D-87B1-4505-B051-388B7A056875}" destId="{8EA65680-4E50-4D43-B5A2-2A0D19B95A99}" srcOrd="0" destOrd="1" presId="urn:microsoft.com/office/officeart/2005/8/layout/target3"/>
    <dgm:cxn modelId="{D6050AE2-56AA-4DA2-A8BC-76C157650A98}" type="presOf" srcId="{ABB9569F-221A-4472-BEC8-3D2A4C7540AD}" destId="{124254B5-C6A4-4D64-97C1-7D47B95AC3A3}" srcOrd="0" destOrd="0" presId="urn:microsoft.com/office/officeart/2005/8/layout/target3"/>
    <dgm:cxn modelId="{D537F2EA-726C-46DA-9E67-3BFFF5AFD0C1}" srcId="{28D41DAD-99C0-4AF0-B6E4-9FF98A9BCAC5}" destId="{61A2506D-87B1-4505-B051-388B7A056875}" srcOrd="1" destOrd="0" parTransId="{9BBC1733-3418-47F0-819F-1850F2C6A5D1}" sibTransId="{09400D18-8ADB-434F-A913-7045968676E7}"/>
    <dgm:cxn modelId="{5FBC3AEC-8010-421A-B313-CA787D1AC316}" type="presOf" srcId="{CACE61B1-9B8A-4A4E-9FC2-E329847D6134}" destId="{A4C54808-3228-41AC-BF56-CF326EE6944C}" srcOrd="0" destOrd="2" presId="urn:microsoft.com/office/officeart/2005/8/layout/target3"/>
    <dgm:cxn modelId="{ED6FEBEF-F1EA-43CC-8539-2610C648079A}" type="presOf" srcId="{0278011C-EB09-45C2-9642-4215E9D3D930}" destId="{8EA65680-4E50-4D43-B5A2-2A0D19B95A99}" srcOrd="0" destOrd="0" presId="urn:microsoft.com/office/officeart/2005/8/layout/target3"/>
    <dgm:cxn modelId="{3189D1F7-F98F-48EA-958B-CEC52129C627}" type="presOf" srcId="{55D5683D-C31F-4222-A0CC-F29B4F681A45}" destId="{E245FFEF-2DFE-4BEB-B42D-D05C9DD3B0F1}" srcOrd="0" destOrd="0" presId="urn:microsoft.com/office/officeart/2005/8/layout/target3"/>
    <dgm:cxn modelId="{872CCBF9-CE23-4479-BD94-F75AA1356EF8}" srcId="{F9BB27F7-71A3-4BDE-84AC-19B4926DDBD9}" destId="{7D54366F-02A9-4E74-9008-3021147CD1E6}" srcOrd="0" destOrd="0" parTransId="{70A84334-3917-4AFD-B39E-DD2093F056A4}" sibTransId="{74538E30-9DFE-4537-8BEE-0914AB2C31AE}"/>
    <dgm:cxn modelId="{8411FCFD-B2BC-4D43-8753-E674B3F1A8AB}" type="presParOf" srcId="{E245FFEF-2DFE-4BEB-B42D-D05C9DD3B0F1}" destId="{B86A7AE0-5262-4963-A649-CF1EBC659E8C}" srcOrd="0" destOrd="0" presId="urn:microsoft.com/office/officeart/2005/8/layout/target3"/>
    <dgm:cxn modelId="{D626EF6D-3171-4AD5-B4BB-58F227BB8293}" type="presParOf" srcId="{E245FFEF-2DFE-4BEB-B42D-D05C9DD3B0F1}" destId="{555E2FE8-687A-45E2-B2E1-56CCFB080C8C}" srcOrd="1" destOrd="0" presId="urn:microsoft.com/office/officeart/2005/8/layout/target3"/>
    <dgm:cxn modelId="{F6954A27-A351-433D-A601-F3A397B1A627}" type="presParOf" srcId="{E245FFEF-2DFE-4BEB-B42D-D05C9DD3B0F1}" destId="{C1B0526E-92A1-4C0E-9CAB-DF42FE35764B}" srcOrd="2" destOrd="0" presId="urn:microsoft.com/office/officeart/2005/8/layout/target3"/>
    <dgm:cxn modelId="{645AE02E-F2DB-4BFA-B7FB-AE3E1A764D0A}" type="presParOf" srcId="{E245FFEF-2DFE-4BEB-B42D-D05C9DD3B0F1}" destId="{8B4A491A-BAFF-4946-9595-631E5E23DE65}" srcOrd="3" destOrd="0" presId="urn:microsoft.com/office/officeart/2005/8/layout/target3"/>
    <dgm:cxn modelId="{DBEC62CF-1AFE-4431-8EDD-3F07CFFC8F14}" type="presParOf" srcId="{E245FFEF-2DFE-4BEB-B42D-D05C9DD3B0F1}" destId="{34E718C9-65EF-49C7-92D5-069648AB4D45}" srcOrd="4" destOrd="0" presId="urn:microsoft.com/office/officeart/2005/8/layout/target3"/>
    <dgm:cxn modelId="{D51F57DC-39E4-499F-89A0-CFDDB1756FEB}" type="presParOf" srcId="{E245FFEF-2DFE-4BEB-B42D-D05C9DD3B0F1}" destId="{124254B5-C6A4-4D64-97C1-7D47B95AC3A3}" srcOrd="5" destOrd="0" presId="urn:microsoft.com/office/officeart/2005/8/layout/target3"/>
    <dgm:cxn modelId="{78EE5240-2A31-4DE3-BABC-6892713CF7B1}" type="presParOf" srcId="{E245FFEF-2DFE-4BEB-B42D-D05C9DD3B0F1}" destId="{971055C5-5468-4B86-A0F8-E13612FB741F}" srcOrd="6" destOrd="0" presId="urn:microsoft.com/office/officeart/2005/8/layout/target3"/>
    <dgm:cxn modelId="{122EEB34-6EAE-43C7-9B7B-86EC52AF7AB5}" type="presParOf" srcId="{E245FFEF-2DFE-4BEB-B42D-D05C9DD3B0F1}" destId="{FED1E9AD-ABA3-46EA-ADDB-5B82D7A02C25}" srcOrd="7" destOrd="0" presId="urn:microsoft.com/office/officeart/2005/8/layout/target3"/>
    <dgm:cxn modelId="{2AA498C0-6BA2-49DE-B1E2-3EE1DCE39A7B}" type="presParOf" srcId="{E245FFEF-2DFE-4BEB-B42D-D05C9DD3B0F1}" destId="{FB00495D-136D-4DC0-98C6-64AA0876F219}" srcOrd="8" destOrd="0" presId="urn:microsoft.com/office/officeart/2005/8/layout/target3"/>
    <dgm:cxn modelId="{A43D1AF1-3B8F-47FE-8949-84E8CA4C230C}" type="presParOf" srcId="{E245FFEF-2DFE-4BEB-B42D-D05C9DD3B0F1}" destId="{E7BCD3D3-D367-4265-8374-AE1448551C2E}" srcOrd="9" destOrd="0" presId="urn:microsoft.com/office/officeart/2005/8/layout/target3"/>
    <dgm:cxn modelId="{ADB8CE8E-0BCE-4CF7-BE89-65881623623B}" type="presParOf" srcId="{E245FFEF-2DFE-4BEB-B42D-D05C9DD3B0F1}" destId="{47652796-6A9B-4DA8-AE19-B1573CAAAC4A}" srcOrd="10" destOrd="0" presId="urn:microsoft.com/office/officeart/2005/8/layout/target3"/>
    <dgm:cxn modelId="{2173AF79-FCBF-442B-80E2-00837B707BFF}" type="presParOf" srcId="{E245FFEF-2DFE-4BEB-B42D-D05C9DD3B0F1}" destId="{2F2AEE8F-B266-4866-8AC9-6BE0089152B3}" srcOrd="11" destOrd="0" presId="urn:microsoft.com/office/officeart/2005/8/layout/target3"/>
    <dgm:cxn modelId="{3F5B85E4-8C09-4588-AD9C-7450C9023E90}" type="presParOf" srcId="{E245FFEF-2DFE-4BEB-B42D-D05C9DD3B0F1}" destId="{A4C54808-3228-41AC-BF56-CF326EE6944C}" srcOrd="12" destOrd="0" presId="urn:microsoft.com/office/officeart/2005/8/layout/target3"/>
    <dgm:cxn modelId="{9F6920D8-A195-4406-938C-F8283166286E}" type="presParOf" srcId="{E245FFEF-2DFE-4BEB-B42D-D05C9DD3B0F1}" destId="{16B439B1-8A0D-4CFB-9E6B-B42334812934}" srcOrd="13" destOrd="0" presId="urn:microsoft.com/office/officeart/2005/8/layout/target3"/>
    <dgm:cxn modelId="{3AEAB565-AB7D-4C52-AA2F-582C707B24AB}" type="presParOf" srcId="{E245FFEF-2DFE-4BEB-B42D-D05C9DD3B0F1}" destId="{8EA65680-4E50-4D43-B5A2-2A0D19B95A99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43E09B-9F62-4F89-84FD-871F7C6537A1}" type="doc">
      <dgm:prSet loTypeId="urn:microsoft.com/office/officeart/2005/8/layout/gear1" loCatId="process" qsTypeId="urn:microsoft.com/office/officeart/2005/8/quickstyle/simple1" qsCatId="simple" csTypeId="urn:microsoft.com/office/officeart/2005/8/colors/colorful4" csCatId="colorful" phldr="1"/>
      <dgm:spPr/>
    </dgm:pt>
    <dgm:pt modelId="{27A270FE-A3E1-4AEC-80E5-59634B1D1356}">
      <dgm:prSet phldrT="[텍스트]"/>
      <dgm:spPr/>
      <dgm:t>
        <a:bodyPr/>
        <a:lstStyle/>
        <a:p>
          <a:pPr latinLnBrk="1"/>
          <a:r>
            <a:rPr lang="ko-KR" altLang="en-US" dirty="0"/>
            <a:t>경영</a:t>
          </a:r>
        </a:p>
      </dgm:t>
    </dgm:pt>
    <dgm:pt modelId="{FE646534-832C-4DA9-B8F1-78009EA98603}" type="parTrans" cxnId="{315BA3F6-78BB-459B-AB99-5E33A8CA9BB7}">
      <dgm:prSet/>
      <dgm:spPr/>
      <dgm:t>
        <a:bodyPr/>
        <a:lstStyle/>
        <a:p>
          <a:pPr latinLnBrk="1"/>
          <a:endParaRPr lang="ko-KR" altLang="en-US"/>
        </a:p>
      </dgm:t>
    </dgm:pt>
    <dgm:pt modelId="{CBEC9EE0-3B05-443A-9AA6-A9AA730876C1}" type="sibTrans" cxnId="{315BA3F6-78BB-459B-AB99-5E33A8CA9BB7}">
      <dgm:prSet/>
      <dgm:spPr/>
      <dgm:t>
        <a:bodyPr/>
        <a:lstStyle/>
        <a:p>
          <a:pPr latinLnBrk="1"/>
          <a:endParaRPr lang="ko-KR" altLang="en-US"/>
        </a:p>
      </dgm:t>
    </dgm:pt>
    <dgm:pt modelId="{4205ADDD-1CEE-468B-A8EC-69C4814E684A}">
      <dgm:prSet phldrT="[텍스트]"/>
      <dgm:spPr/>
      <dgm:t>
        <a:bodyPr/>
        <a:lstStyle/>
        <a:p>
          <a:pPr latinLnBrk="1"/>
          <a:r>
            <a:rPr lang="ko-KR" altLang="en-US" dirty="0"/>
            <a:t>노동</a:t>
          </a:r>
        </a:p>
      </dgm:t>
    </dgm:pt>
    <dgm:pt modelId="{C426613A-C829-4A0C-9561-BBD8D92E6021}" type="parTrans" cxnId="{CD9F4F05-F763-4C0F-B8A2-A3755C000699}">
      <dgm:prSet/>
      <dgm:spPr/>
      <dgm:t>
        <a:bodyPr/>
        <a:lstStyle/>
        <a:p>
          <a:pPr latinLnBrk="1"/>
          <a:endParaRPr lang="ko-KR" altLang="en-US"/>
        </a:p>
      </dgm:t>
    </dgm:pt>
    <dgm:pt modelId="{74B17C9B-2BDF-46EC-82F7-171103CD4E37}" type="sibTrans" cxnId="{CD9F4F05-F763-4C0F-B8A2-A3755C000699}">
      <dgm:prSet/>
      <dgm:spPr/>
      <dgm:t>
        <a:bodyPr/>
        <a:lstStyle/>
        <a:p>
          <a:pPr latinLnBrk="1"/>
          <a:endParaRPr lang="ko-KR" altLang="en-US"/>
        </a:p>
      </dgm:t>
    </dgm:pt>
    <dgm:pt modelId="{9912A70C-215A-47E1-84A1-3D9A93A4AFA6}">
      <dgm:prSet phldrT="[텍스트]"/>
      <dgm:spPr/>
      <dgm:t>
        <a:bodyPr/>
        <a:lstStyle/>
        <a:p>
          <a:pPr latinLnBrk="1"/>
          <a:r>
            <a:rPr lang="ko-KR" altLang="en-US" dirty="0"/>
            <a:t>인구</a:t>
          </a:r>
        </a:p>
      </dgm:t>
    </dgm:pt>
    <dgm:pt modelId="{C5A0532B-11B2-49D0-B7F3-E334BE06E4AC}" type="parTrans" cxnId="{00BEBA36-9B5B-4B89-87B2-3352B776273A}">
      <dgm:prSet/>
      <dgm:spPr/>
      <dgm:t>
        <a:bodyPr/>
        <a:lstStyle/>
        <a:p>
          <a:pPr latinLnBrk="1"/>
          <a:endParaRPr lang="ko-KR" altLang="en-US"/>
        </a:p>
      </dgm:t>
    </dgm:pt>
    <dgm:pt modelId="{8435A94B-2CA4-4C51-9BD4-C23C87B90265}" type="sibTrans" cxnId="{00BEBA36-9B5B-4B89-87B2-3352B776273A}">
      <dgm:prSet/>
      <dgm:spPr/>
      <dgm:t>
        <a:bodyPr/>
        <a:lstStyle/>
        <a:p>
          <a:pPr latinLnBrk="1"/>
          <a:endParaRPr lang="ko-KR" altLang="en-US"/>
        </a:p>
      </dgm:t>
    </dgm:pt>
    <dgm:pt modelId="{71DAAF18-2111-4976-B8BD-2B5C8D30FCEE}" type="pres">
      <dgm:prSet presAssocID="{5B43E09B-9F62-4F89-84FD-871F7C6537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CCC6E60A-2B9D-4361-A8BD-E1E8375E35AE}" type="pres">
      <dgm:prSet presAssocID="{27A270FE-A3E1-4AEC-80E5-59634B1D1356}" presName="gear1" presStyleLbl="node1" presStyleIdx="0" presStyleCnt="3" custScaleX="75233" custScaleY="71908" custLinFactNeighborX="-11354" custLinFactNeighborY="-3436">
        <dgm:presLayoutVars>
          <dgm:chMax val="1"/>
          <dgm:bulletEnabled val="1"/>
        </dgm:presLayoutVars>
      </dgm:prSet>
      <dgm:spPr/>
    </dgm:pt>
    <dgm:pt modelId="{84AE6CF4-D515-483D-8C59-FABB933AADA5}" type="pres">
      <dgm:prSet presAssocID="{27A270FE-A3E1-4AEC-80E5-59634B1D1356}" presName="gear1srcNode" presStyleLbl="node1" presStyleIdx="0" presStyleCnt="3"/>
      <dgm:spPr/>
    </dgm:pt>
    <dgm:pt modelId="{11F46E68-4ECD-4E7C-AD23-B70088C1B729}" type="pres">
      <dgm:prSet presAssocID="{27A270FE-A3E1-4AEC-80E5-59634B1D1356}" presName="gear1dstNode" presStyleLbl="node1" presStyleIdx="0" presStyleCnt="3"/>
      <dgm:spPr/>
    </dgm:pt>
    <dgm:pt modelId="{D023D8E7-93F6-439A-AFD2-CB930B286FB3}" type="pres">
      <dgm:prSet presAssocID="{4205ADDD-1CEE-468B-A8EC-69C4814E684A}" presName="gear2" presStyleLbl="node1" presStyleIdx="1" presStyleCnt="3">
        <dgm:presLayoutVars>
          <dgm:chMax val="1"/>
          <dgm:bulletEnabled val="1"/>
        </dgm:presLayoutVars>
      </dgm:prSet>
      <dgm:spPr/>
    </dgm:pt>
    <dgm:pt modelId="{D24DB3A1-ACED-4422-AAEA-24472C3384E3}" type="pres">
      <dgm:prSet presAssocID="{4205ADDD-1CEE-468B-A8EC-69C4814E684A}" presName="gear2srcNode" presStyleLbl="node1" presStyleIdx="1" presStyleCnt="3"/>
      <dgm:spPr/>
    </dgm:pt>
    <dgm:pt modelId="{CDE71280-065A-4473-A8F6-DD9D926A6573}" type="pres">
      <dgm:prSet presAssocID="{4205ADDD-1CEE-468B-A8EC-69C4814E684A}" presName="gear2dstNode" presStyleLbl="node1" presStyleIdx="1" presStyleCnt="3"/>
      <dgm:spPr/>
    </dgm:pt>
    <dgm:pt modelId="{4B184A49-37B8-4981-9C53-880FA1460C18}" type="pres">
      <dgm:prSet presAssocID="{9912A70C-215A-47E1-84A1-3D9A93A4AFA6}" presName="gear3" presStyleLbl="node1" presStyleIdx="2" presStyleCnt="3"/>
      <dgm:spPr/>
    </dgm:pt>
    <dgm:pt modelId="{CD44C576-45A3-4B05-8551-9A5ADD1AF0A1}" type="pres">
      <dgm:prSet presAssocID="{9912A70C-215A-47E1-84A1-3D9A93A4AFA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9D7D46C-1EF6-4658-859D-98EA0A8C403F}" type="pres">
      <dgm:prSet presAssocID="{9912A70C-215A-47E1-84A1-3D9A93A4AFA6}" presName="gear3srcNode" presStyleLbl="node1" presStyleIdx="2" presStyleCnt="3"/>
      <dgm:spPr/>
    </dgm:pt>
    <dgm:pt modelId="{6E06BEA2-0F59-4FE0-AC5C-542C0EAB8983}" type="pres">
      <dgm:prSet presAssocID="{9912A70C-215A-47E1-84A1-3D9A93A4AFA6}" presName="gear3dstNode" presStyleLbl="node1" presStyleIdx="2" presStyleCnt="3"/>
      <dgm:spPr/>
    </dgm:pt>
    <dgm:pt modelId="{9A3A6B98-08B1-411A-BAC0-1CA995D11660}" type="pres">
      <dgm:prSet presAssocID="{CBEC9EE0-3B05-443A-9AA6-A9AA730876C1}" presName="connector1" presStyleLbl="sibTrans2D1" presStyleIdx="0" presStyleCnt="3" custScaleX="70640" custScaleY="74111" custLinFactNeighborX="-8584" custLinFactNeighborY="-2520"/>
      <dgm:spPr/>
    </dgm:pt>
    <dgm:pt modelId="{0924470E-B0DA-4834-A936-4BE16EAD8422}" type="pres">
      <dgm:prSet presAssocID="{74B17C9B-2BDF-46EC-82F7-171103CD4E37}" presName="connector2" presStyleLbl="sibTrans2D1" presStyleIdx="1" presStyleCnt="3"/>
      <dgm:spPr/>
    </dgm:pt>
    <dgm:pt modelId="{9E481869-36A0-4FFA-B57E-FCD47E35C051}" type="pres">
      <dgm:prSet presAssocID="{8435A94B-2CA4-4C51-9BD4-C23C87B90265}" presName="connector3" presStyleLbl="sibTrans2D1" presStyleIdx="2" presStyleCnt="3"/>
      <dgm:spPr/>
    </dgm:pt>
  </dgm:ptLst>
  <dgm:cxnLst>
    <dgm:cxn modelId="{CD9F4F05-F763-4C0F-B8A2-A3755C000699}" srcId="{5B43E09B-9F62-4F89-84FD-871F7C6537A1}" destId="{4205ADDD-1CEE-468B-A8EC-69C4814E684A}" srcOrd="1" destOrd="0" parTransId="{C426613A-C829-4A0C-9561-BBD8D92E6021}" sibTransId="{74B17C9B-2BDF-46EC-82F7-171103CD4E37}"/>
    <dgm:cxn modelId="{B64CF807-223D-4484-BBC9-862D4F347EDC}" type="presOf" srcId="{27A270FE-A3E1-4AEC-80E5-59634B1D1356}" destId="{CCC6E60A-2B9D-4361-A8BD-E1E8375E35AE}" srcOrd="0" destOrd="0" presId="urn:microsoft.com/office/officeart/2005/8/layout/gear1"/>
    <dgm:cxn modelId="{8AA2E614-E222-4242-B10C-193E973B9335}" type="presOf" srcId="{9912A70C-215A-47E1-84A1-3D9A93A4AFA6}" destId="{D9D7D46C-1EF6-4658-859D-98EA0A8C403F}" srcOrd="2" destOrd="0" presId="urn:microsoft.com/office/officeart/2005/8/layout/gear1"/>
    <dgm:cxn modelId="{A6A35C29-2059-489E-B194-4DEB2E82C956}" type="presOf" srcId="{5B43E09B-9F62-4F89-84FD-871F7C6537A1}" destId="{71DAAF18-2111-4976-B8BD-2B5C8D30FCEE}" srcOrd="0" destOrd="0" presId="urn:microsoft.com/office/officeart/2005/8/layout/gear1"/>
    <dgm:cxn modelId="{BBFB6434-3280-4F20-8A55-9EEC330A0DE9}" type="presOf" srcId="{4205ADDD-1CEE-468B-A8EC-69C4814E684A}" destId="{D023D8E7-93F6-439A-AFD2-CB930B286FB3}" srcOrd="0" destOrd="0" presId="urn:microsoft.com/office/officeart/2005/8/layout/gear1"/>
    <dgm:cxn modelId="{00BEBA36-9B5B-4B89-87B2-3352B776273A}" srcId="{5B43E09B-9F62-4F89-84FD-871F7C6537A1}" destId="{9912A70C-215A-47E1-84A1-3D9A93A4AFA6}" srcOrd="2" destOrd="0" parTransId="{C5A0532B-11B2-49D0-B7F3-E334BE06E4AC}" sibTransId="{8435A94B-2CA4-4C51-9BD4-C23C87B90265}"/>
    <dgm:cxn modelId="{42150354-BD96-431A-92FC-B2BE4E709AC2}" type="presOf" srcId="{4205ADDD-1CEE-468B-A8EC-69C4814E684A}" destId="{CDE71280-065A-4473-A8F6-DD9D926A6573}" srcOrd="2" destOrd="0" presId="urn:microsoft.com/office/officeart/2005/8/layout/gear1"/>
    <dgm:cxn modelId="{6BA58D78-4981-462C-9A6D-5A7662D46D2E}" type="presOf" srcId="{9912A70C-215A-47E1-84A1-3D9A93A4AFA6}" destId="{CD44C576-45A3-4B05-8551-9A5ADD1AF0A1}" srcOrd="1" destOrd="0" presId="urn:microsoft.com/office/officeart/2005/8/layout/gear1"/>
    <dgm:cxn modelId="{5FA2397B-1CBF-42CF-BF46-78E7FA4A0A18}" type="presOf" srcId="{74B17C9B-2BDF-46EC-82F7-171103CD4E37}" destId="{0924470E-B0DA-4834-A936-4BE16EAD8422}" srcOrd="0" destOrd="0" presId="urn:microsoft.com/office/officeart/2005/8/layout/gear1"/>
    <dgm:cxn modelId="{03697A81-03AA-40F6-A986-20064A784ABF}" type="presOf" srcId="{CBEC9EE0-3B05-443A-9AA6-A9AA730876C1}" destId="{9A3A6B98-08B1-411A-BAC0-1CA995D11660}" srcOrd="0" destOrd="0" presId="urn:microsoft.com/office/officeart/2005/8/layout/gear1"/>
    <dgm:cxn modelId="{9391A685-A1C2-4E1C-BF93-A54F5821EFA5}" type="presOf" srcId="{9912A70C-215A-47E1-84A1-3D9A93A4AFA6}" destId="{6E06BEA2-0F59-4FE0-AC5C-542C0EAB8983}" srcOrd="3" destOrd="0" presId="urn:microsoft.com/office/officeart/2005/8/layout/gear1"/>
    <dgm:cxn modelId="{D858DE85-0B3F-42EB-81B3-297028EEC22D}" type="presOf" srcId="{4205ADDD-1CEE-468B-A8EC-69C4814E684A}" destId="{D24DB3A1-ACED-4422-AAEA-24472C3384E3}" srcOrd="1" destOrd="0" presId="urn:microsoft.com/office/officeart/2005/8/layout/gear1"/>
    <dgm:cxn modelId="{F67526A1-80B5-4D31-98F9-571D284C90F1}" type="presOf" srcId="{8435A94B-2CA4-4C51-9BD4-C23C87B90265}" destId="{9E481869-36A0-4FFA-B57E-FCD47E35C051}" srcOrd="0" destOrd="0" presId="urn:microsoft.com/office/officeart/2005/8/layout/gear1"/>
    <dgm:cxn modelId="{43CAF9CB-BAC3-4F3D-9C79-297ECC72834A}" type="presOf" srcId="{27A270FE-A3E1-4AEC-80E5-59634B1D1356}" destId="{11F46E68-4ECD-4E7C-AD23-B70088C1B729}" srcOrd="2" destOrd="0" presId="urn:microsoft.com/office/officeart/2005/8/layout/gear1"/>
    <dgm:cxn modelId="{23DD57CC-7623-4381-B7BB-2815E6C15AED}" type="presOf" srcId="{27A270FE-A3E1-4AEC-80E5-59634B1D1356}" destId="{84AE6CF4-D515-483D-8C59-FABB933AADA5}" srcOrd="1" destOrd="0" presId="urn:microsoft.com/office/officeart/2005/8/layout/gear1"/>
    <dgm:cxn modelId="{81F2D1F5-0516-42CF-BB2C-976F7B32489C}" type="presOf" srcId="{9912A70C-215A-47E1-84A1-3D9A93A4AFA6}" destId="{4B184A49-37B8-4981-9C53-880FA1460C18}" srcOrd="0" destOrd="0" presId="urn:microsoft.com/office/officeart/2005/8/layout/gear1"/>
    <dgm:cxn modelId="{315BA3F6-78BB-459B-AB99-5E33A8CA9BB7}" srcId="{5B43E09B-9F62-4F89-84FD-871F7C6537A1}" destId="{27A270FE-A3E1-4AEC-80E5-59634B1D1356}" srcOrd="0" destOrd="0" parTransId="{FE646534-832C-4DA9-B8F1-78009EA98603}" sibTransId="{CBEC9EE0-3B05-443A-9AA6-A9AA730876C1}"/>
    <dgm:cxn modelId="{7F3DB07F-4A2B-40AC-BCDC-101D66CCC20F}" type="presParOf" srcId="{71DAAF18-2111-4976-B8BD-2B5C8D30FCEE}" destId="{CCC6E60A-2B9D-4361-A8BD-E1E8375E35AE}" srcOrd="0" destOrd="0" presId="urn:microsoft.com/office/officeart/2005/8/layout/gear1"/>
    <dgm:cxn modelId="{8EB08098-94C5-4A17-9E3E-754F5432CECE}" type="presParOf" srcId="{71DAAF18-2111-4976-B8BD-2B5C8D30FCEE}" destId="{84AE6CF4-D515-483D-8C59-FABB933AADA5}" srcOrd="1" destOrd="0" presId="urn:microsoft.com/office/officeart/2005/8/layout/gear1"/>
    <dgm:cxn modelId="{3C981EA7-4641-4682-85E5-945219114DED}" type="presParOf" srcId="{71DAAF18-2111-4976-B8BD-2B5C8D30FCEE}" destId="{11F46E68-4ECD-4E7C-AD23-B70088C1B729}" srcOrd="2" destOrd="0" presId="urn:microsoft.com/office/officeart/2005/8/layout/gear1"/>
    <dgm:cxn modelId="{6906C66A-1290-4DFB-BE01-596C5E0147F6}" type="presParOf" srcId="{71DAAF18-2111-4976-B8BD-2B5C8D30FCEE}" destId="{D023D8E7-93F6-439A-AFD2-CB930B286FB3}" srcOrd="3" destOrd="0" presId="urn:microsoft.com/office/officeart/2005/8/layout/gear1"/>
    <dgm:cxn modelId="{A9F1827B-66A9-40EA-AE16-7AA0FC97F89D}" type="presParOf" srcId="{71DAAF18-2111-4976-B8BD-2B5C8D30FCEE}" destId="{D24DB3A1-ACED-4422-AAEA-24472C3384E3}" srcOrd="4" destOrd="0" presId="urn:microsoft.com/office/officeart/2005/8/layout/gear1"/>
    <dgm:cxn modelId="{F8B493FA-EF86-4596-A5FE-7B1E3A1A94AE}" type="presParOf" srcId="{71DAAF18-2111-4976-B8BD-2B5C8D30FCEE}" destId="{CDE71280-065A-4473-A8F6-DD9D926A6573}" srcOrd="5" destOrd="0" presId="urn:microsoft.com/office/officeart/2005/8/layout/gear1"/>
    <dgm:cxn modelId="{8B50283C-58DA-4F7A-9CF7-AAFAD14BFACD}" type="presParOf" srcId="{71DAAF18-2111-4976-B8BD-2B5C8D30FCEE}" destId="{4B184A49-37B8-4981-9C53-880FA1460C18}" srcOrd="6" destOrd="0" presId="urn:microsoft.com/office/officeart/2005/8/layout/gear1"/>
    <dgm:cxn modelId="{6690573E-46AB-4B6C-90A0-E844543817F8}" type="presParOf" srcId="{71DAAF18-2111-4976-B8BD-2B5C8D30FCEE}" destId="{CD44C576-45A3-4B05-8551-9A5ADD1AF0A1}" srcOrd="7" destOrd="0" presId="urn:microsoft.com/office/officeart/2005/8/layout/gear1"/>
    <dgm:cxn modelId="{0272A8C6-C423-4788-B915-466AB150A4F7}" type="presParOf" srcId="{71DAAF18-2111-4976-B8BD-2B5C8D30FCEE}" destId="{D9D7D46C-1EF6-4658-859D-98EA0A8C403F}" srcOrd="8" destOrd="0" presId="urn:microsoft.com/office/officeart/2005/8/layout/gear1"/>
    <dgm:cxn modelId="{0E3AC720-1E65-49D5-B487-AC1701010E16}" type="presParOf" srcId="{71DAAF18-2111-4976-B8BD-2B5C8D30FCEE}" destId="{6E06BEA2-0F59-4FE0-AC5C-542C0EAB8983}" srcOrd="9" destOrd="0" presId="urn:microsoft.com/office/officeart/2005/8/layout/gear1"/>
    <dgm:cxn modelId="{C81304D9-7D54-4F07-8433-89E79A395766}" type="presParOf" srcId="{71DAAF18-2111-4976-B8BD-2B5C8D30FCEE}" destId="{9A3A6B98-08B1-411A-BAC0-1CA995D11660}" srcOrd="10" destOrd="0" presId="urn:microsoft.com/office/officeart/2005/8/layout/gear1"/>
    <dgm:cxn modelId="{F9CB385D-A437-47B8-8DB6-A56884BA9307}" type="presParOf" srcId="{71DAAF18-2111-4976-B8BD-2B5C8D30FCEE}" destId="{0924470E-B0DA-4834-A936-4BE16EAD8422}" srcOrd="11" destOrd="0" presId="urn:microsoft.com/office/officeart/2005/8/layout/gear1"/>
    <dgm:cxn modelId="{2169E1F0-4E72-4533-8E72-2E002BEAB3EC}" type="presParOf" srcId="{71DAAF18-2111-4976-B8BD-2B5C8D30FCEE}" destId="{9E481869-36A0-4FFA-B57E-FCD47E35C05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6A7AE0-5262-4963-A649-CF1EBC659E8C}">
      <dsp:nvSpPr>
        <dsp:cNvPr id="0" name=""/>
        <dsp:cNvSpPr/>
      </dsp:nvSpPr>
      <dsp:spPr>
        <a:xfrm>
          <a:off x="0" y="0"/>
          <a:ext cx="3893899" cy="3893899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1B0526E-92A1-4C0E-9CAB-DF42FE35764B}">
      <dsp:nvSpPr>
        <dsp:cNvPr id="0" name=""/>
        <dsp:cNvSpPr/>
      </dsp:nvSpPr>
      <dsp:spPr>
        <a:xfrm>
          <a:off x="1946949" y="0"/>
          <a:ext cx="5195870" cy="38938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tx1"/>
              </a:solidFill>
            </a:rPr>
            <a:t>간접</a:t>
          </a:r>
          <a:r>
            <a:rPr lang="ko-KR" altLang="en-US" sz="2800" kern="1200" dirty="0">
              <a:solidFill>
                <a:schemeClr val="bg1">
                  <a:lumMod val="75000"/>
                </a:schemeClr>
              </a:solidFill>
            </a:rPr>
            <a:t>환경</a:t>
          </a:r>
        </a:p>
      </dsp:txBody>
      <dsp:txXfrm>
        <a:off x="1946949" y="0"/>
        <a:ext cx="2597935" cy="1168172"/>
      </dsp:txXfrm>
    </dsp:sp>
    <dsp:sp modelId="{34E718C9-65EF-49C7-92D5-069648AB4D45}">
      <dsp:nvSpPr>
        <dsp:cNvPr id="0" name=""/>
        <dsp:cNvSpPr/>
      </dsp:nvSpPr>
      <dsp:spPr>
        <a:xfrm>
          <a:off x="681433" y="1168172"/>
          <a:ext cx="2531031" cy="2531031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2739640"/>
            <a:satOff val="12105"/>
            <a:lumOff val="1568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4254B5-C6A4-4D64-97C1-7D47B95AC3A3}">
      <dsp:nvSpPr>
        <dsp:cNvPr id="0" name=""/>
        <dsp:cNvSpPr/>
      </dsp:nvSpPr>
      <dsp:spPr>
        <a:xfrm>
          <a:off x="1946949" y="1168172"/>
          <a:ext cx="5195870" cy="25310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739640"/>
              <a:satOff val="12105"/>
              <a:lumOff val="156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tx1"/>
              </a:solidFill>
            </a:rPr>
            <a:t>직접</a:t>
          </a:r>
          <a:r>
            <a:rPr lang="ko-KR" altLang="en-US" sz="2800" kern="1200" dirty="0">
              <a:solidFill>
                <a:schemeClr val="bg1">
                  <a:lumMod val="75000"/>
                </a:schemeClr>
              </a:solidFill>
            </a:rPr>
            <a:t>환경</a:t>
          </a:r>
        </a:p>
      </dsp:txBody>
      <dsp:txXfrm>
        <a:off x="1946949" y="1168172"/>
        <a:ext cx="2597935" cy="1168168"/>
      </dsp:txXfrm>
    </dsp:sp>
    <dsp:sp modelId="{FED1E9AD-ABA3-46EA-ADDB-5B82D7A02C25}">
      <dsp:nvSpPr>
        <dsp:cNvPr id="0" name=""/>
        <dsp:cNvSpPr/>
      </dsp:nvSpPr>
      <dsp:spPr>
        <a:xfrm>
          <a:off x="1362865" y="2336340"/>
          <a:ext cx="1168168" cy="1168168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5479279"/>
            <a:satOff val="24210"/>
            <a:lumOff val="313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B00495D-136D-4DC0-98C6-64AA0876F219}">
      <dsp:nvSpPr>
        <dsp:cNvPr id="0" name=""/>
        <dsp:cNvSpPr/>
      </dsp:nvSpPr>
      <dsp:spPr>
        <a:xfrm>
          <a:off x="1946949" y="2336340"/>
          <a:ext cx="5195870" cy="116816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479279"/>
              <a:satOff val="24210"/>
              <a:lumOff val="313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tx1"/>
              </a:solidFill>
            </a:rPr>
            <a:t>내부</a:t>
          </a:r>
          <a:r>
            <a:rPr lang="ko-KR" altLang="en-US" sz="2800" kern="1200" dirty="0">
              <a:solidFill>
                <a:schemeClr val="bg1">
                  <a:lumMod val="75000"/>
                </a:schemeClr>
              </a:solidFill>
            </a:rPr>
            <a:t>환경</a:t>
          </a:r>
        </a:p>
      </dsp:txBody>
      <dsp:txXfrm>
        <a:off x="1946949" y="2336340"/>
        <a:ext cx="2597935" cy="1168168"/>
      </dsp:txXfrm>
    </dsp:sp>
    <dsp:sp modelId="{47652796-6A9B-4DA8-AE19-B1573CAAAC4A}">
      <dsp:nvSpPr>
        <dsp:cNvPr id="0" name=""/>
        <dsp:cNvSpPr/>
      </dsp:nvSpPr>
      <dsp:spPr>
        <a:xfrm>
          <a:off x="4544884" y="0"/>
          <a:ext cx="2597935" cy="116817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i="1" u="sng" kern="1200" dirty="0">
              <a:highlight>
                <a:srgbClr val="FFFF00"/>
              </a:highlight>
            </a:rPr>
            <a:t>경제적요인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0" i="0" u="none" kern="1200" dirty="0">
              <a:solidFill>
                <a:schemeClr val="tx1"/>
              </a:solidFill>
            </a:rPr>
            <a:t>기술적요인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정치</a:t>
          </a:r>
          <a:r>
            <a:rPr lang="en-US" altLang="ko-KR" sz="1200" kern="1200" dirty="0"/>
            <a:t>,</a:t>
          </a:r>
          <a:r>
            <a:rPr lang="ko-KR" altLang="en-US" sz="1200" kern="1200" dirty="0"/>
            <a:t>법률적 요인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사회</a:t>
          </a:r>
          <a:r>
            <a:rPr lang="en-US" altLang="ko-KR" sz="1200" kern="1200" dirty="0"/>
            <a:t>,</a:t>
          </a:r>
          <a:r>
            <a:rPr lang="ko-KR" altLang="en-US" sz="1200" kern="1200" dirty="0"/>
            <a:t>문화적 요인</a:t>
          </a:r>
        </a:p>
      </dsp:txBody>
      <dsp:txXfrm>
        <a:off x="4544884" y="0"/>
        <a:ext cx="2597935" cy="1168172"/>
      </dsp:txXfrm>
    </dsp:sp>
    <dsp:sp modelId="{A4C54808-3228-41AC-BF56-CF326EE6944C}">
      <dsp:nvSpPr>
        <dsp:cNvPr id="0" name=""/>
        <dsp:cNvSpPr/>
      </dsp:nvSpPr>
      <dsp:spPr>
        <a:xfrm>
          <a:off x="4544884" y="1168172"/>
          <a:ext cx="2597935" cy="116816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i="1" u="sng" kern="1200" dirty="0">
              <a:highlight>
                <a:srgbClr val="FFFF00"/>
              </a:highlight>
            </a:rPr>
            <a:t>소비자</a:t>
          </a:r>
          <a:r>
            <a:rPr lang="en-US" altLang="ko-KR" sz="1200" i="1" u="sng" kern="1200" dirty="0">
              <a:highlight>
                <a:srgbClr val="FFFF00"/>
              </a:highlight>
            </a:rPr>
            <a:t>, </a:t>
          </a:r>
          <a:r>
            <a:rPr lang="ko-KR" altLang="en-US" sz="1200" i="1" u="sng" kern="1200" dirty="0">
              <a:highlight>
                <a:srgbClr val="FFFF00"/>
              </a:highlight>
            </a:rPr>
            <a:t>경쟁자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금융기관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지역사회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정부</a:t>
          </a:r>
        </a:p>
      </dsp:txBody>
      <dsp:txXfrm>
        <a:off x="4544884" y="1168172"/>
        <a:ext cx="2597935" cy="1168168"/>
      </dsp:txXfrm>
    </dsp:sp>
    <dsp:sp modelId="{8EA65680-4E50-4D43-B5A2-2A0D19B95A99}">
      <dsp:nvSpPr>
        <dsp:cNvPr id="0" name=""/>
        <dsp:cNvSpPr/>
      </dsp:nvSpPr>
      <dsp:spPr>
        <a:xfrm>
          <a:off x="4544884" y="2336340"/>
          <a:ext cx="2597935" cy="116816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주주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경영자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조직문화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i="0" u="none" kern="1200" dirty="0"/>
            <a:t>종업원</a:t>
          </a:r>
        </a:p>
      </dsp:txBody>
      <dsp:txXfrm>
        <a:off x="4544884" y="2336340"/>
        <a:ext cx="2597935" cy="11681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6E60A-2B9D-4361-A8BD-E1E8375E35AE}">
      <dsp:nvSpPr>
        <dsp:cNvPr id="0" name=""/>
        <dsp:cNvSpPr/>
      </dsp:nvSpPr>
      <dsp:spPr>
        <a:xfrm>
          <a:off x="3090049" y="2194441"/>
          <a:ext cx="1716431" cy="1640571"/>
        </a:xfrm>
        <a:prstGeom prst="gear9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경영</a:t>
          </a:r>
        </a:p>
      </dsp:txBody>
      <dsp:txXfrm>
        <a:off x="3429458" y="2578737"/>
        <a:ext cx="1037613" cy="843287"/>
      </dsp:txXfrm>
    </dsp:sp>
    <dsp:sp modelId="{D023D8E7-93F6-439A-AFD2-CB930B286FB3}">
      <dsp:nvSpPr>
        <dsp:cNvPr id="0" name=""/>
        <dsp:cNvSpPr/>
      </dsp:nvSpPr>
      <dsp:spPr>
        <a:xfrm>
          <a:off x="1739150" y="1413114"/>
          <a:ext cx="1659263" cy="1659263"/>
        </a:xfrm>
        <a:prstGeom prst="gear6">
          <a:avLst/>
        </a:prstGeom>
        <a:solidFill>
          <a:schemeClr val="accent4">
            <a:hueOff val="2739640"/>
            <a:satOff val="12105"/>
            <a:lumOff val="15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노동</a:t>
          </a:r>
        </a:p>
      </dsp:txBody>
      <dsp:txXfrm>
        <a:off x="2156874" y="1833363"/>
        <a:ext cx="823815" cy="818765"/>
      </dsp:txXfrm>
    </dsp:sp>
    <dsp:sp modelId="{4B184A49-37B8-4981-9C53-880FA1460C18}">
      <dsp:nvSpPr>
        <dsp:cNvPr id="0" name=""/>
        <dsp:cNvSpPr/>
      </dsp:nvSpPr>
      <dsp:spPr>
        <a:xfrm rot="20700000">
          <a:off x="2668507" y="268392"/>
          <a:ext cx="1625739" cy="1625739"/>
        </a:xfrm>
        <a:prstGeom prst="gear6">
          <a:avLst/>
        </a:prstGeom>
        <a:solidFill>
          <a:schemeClr val="accent4">
            <a:hueOff val="5479279"/>
            <a:satOff val="24210"/>
            <a:lumOff val="3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인구</a:t>
          </a:r>
        </a:p>
      </dsp:txBody>
      <dsp:txXfrm rot="-20700000">
        <a:off x="3025079" y="624964"/>
        <a:ext cx="912594" cy="912594"/>
      </dsp:txXfrm>
    </dsp:sp>
    <dsp:sp modelId="{9A3A6B98-08B1-411A-BAC0-1CA995D11660}">
      <dsp:nvSpPr>
        <dsp:cNvPr id="0" name=""/>
        <dsp:cNvSpPr/>
      </dsp:nvSpPr>
      <dsp:spPr>
        <a:xfrm>
          <a:off x="3068647" y="1912817"/>
          <a:ext cx="2062902" cy="2164266"/>
        </a:xfrm>
        <a:prstGeom prst="circularArrow">
          <a:avLst>
            <a:gd name="adj1" fmla="val 4687"/>
            <a:gd name="adj2" fmla="val 299029"/>
            <a:gd name="adj3" fmla="val 2515145"/>
            <a:gd name="adj4" fmla="val 15863476"/>
            <a:gd name="adj5" fmla="val 546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4470E-B0DA-4834-A936-4BE16EAD8422}">
      <dsp:nvSpPr>
        <dsp:cNvPr id="0" name=""/>
        <dsp:cNvSpPr/>
      </dsp:nvSpPr>
      <dsp:spPr>
        <a:xfrm>
          <a:off x="1445297" y="1046180"/>
          <a:ext cx="2121783" cy="212178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4">
            <a:hueOff val="2739640"/>
            <a:satOff val="12105"/>
            <a:lumOff val="15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81869-36A0-4FFA-B57E-FCD47E35C051}">
      <dsp:nvSpPr>
        <dsp:cNvPr id="0" name=""/>
        <dsp:cNvSpPr/>
      </dsp:nvSpPr>
      <dsp:spPr>
        <a:xfrm>
          <a:off x="2292456" y="-87507"/>
          <a:ext cx="2287709" cy="228770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5479279"/>
            <a:satOff val="24210"/>
            <a:lumOff val="313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4D597-4836-42AA-8840-ACAAD80842E5}" type="datetime1">
              <a:rPr lang="ko-KR" altLang="en-US" smtClean="0">
                <a:latin typeface="+mj-lt"/>
              </a:rPr>
              <a:t>2024-01-30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0F4C1-F197-4411-A8B3-D320801A9BAD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8917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8C1DB09-50C6-4917-B352-F3C3284AAE69}" type="datetime1">
              <a:rPr lang="ko-KR" altLang="en-US" smtClean="0"/>
              <a:pPr/>
              <a:t>2024-01-30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0C6A29-4676-420C-BBE3-ACC2B80F64D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152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호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 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중간 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buNone/>
              <a:defRPr/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 작은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lnSpc>
                <a:spcPct val="11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lnSpc>
                <a:spcPct val="11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lnSpc>
                <a:spcPct val="11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호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견적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apple-economy.com/news/articleView.html?idxno=64005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kosis.kr/statHtml/statHtml.do?orgId=344&amp;tblId=DT_344N_1D8B_CC_1&amp;vw_cd=MT_ZTITLE&amp;list_id=D_11_001&amp;scrId=&amp;seqNo=&amp;lang_mode=ko&amp;obj_var_id=&amp;itm_id=&amp;conn_path=MT_ZTITLE&amp;path=%252FstatisticsList%252FstatisticsListIndex.do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eekly.donga.com/politics/article/all/11/962540/1" TargetMode="Externa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nextplay.kr/news/articleView.html?idxno=5026" TargetMode="External"/><Relationship Id="rId4" Type="http://schemas.openxmlformats.org/officeDocument/2006/relationships/hyperlink" Target="https://www.nocutnews.co.kr/news/577023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tathtml.moel.go.kr/statHtml/statHtml.do?orgId=118&amp;tblId=DT_118N_MON049&amp;vw_cd=undefined&amp;list_id=undefined&amp;scrId=&amp;seqNo=&amp;language=ko&amp;obj_var_id=undefined&amp;itm_id=undefined&amp;conn_path=I2&amp;path=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kosis.kr/statHtml/statHtml.do?orgId=127&amp;tblId=DT_127012_052&amp;conn_path=I2" TargetMode="External"/><Relationship Id="rId2" Type="http://schemas.openxmlformats.org/officeDocument/2006/relationships/hyperlink" Target="https://www.itstat.go.kr/itstat/kor/tblInfo/TblInfoListResult.html?allSearchCo=1&amp;boardSearchCo=0&amp;list_id=006_001_001_013&amp;rootId=2010002&amp;searchType=subject&amp;unitySearchAt=Y&amp;allSearchAt=Y&amp;vw_cd=MT_ATITLE&amp;up_list_id=006_001_001&amp;menuId=2010126&amp;tblSearchCo=1&amp;statSearchCo=0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nextplay.kr/news/articleView.html?idxno=5026" TargetMode="External"/><Relationship Id="rId4" Type="http://schemas.openxmlformats.org/officeDocument/2006/relationships/hyperlink" Target="https://kosis.kr/statHtml/statHtml.do?orgId=101&amp;tblId=DT_1B040A3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khan.co.kr/economy/real_estate/article/201808301449001" TargetMode="External"/><Relationship Id="rId4" Type="http://schemas.openxmlformats.org/officeDocument/2006/relationships/hyperlink" Target="https://news.mt.co.kr/mtview.php?no=2022022320454729372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2267" y="2743200"/>
            <a:ext cx="6673765" cy="238658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지역별 </a:t>
            </a:r>
            <a:r>
              <a:rPr lang="en-US" altLang="ko-KR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IT </a:t>
            </a:r>
            <a:r>
              <a:rPr lang="ko-KR" alt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산업 규모 분석</a:t>
            </a:r>
            <a:br>
              <a:rPr lang="en-US" altLang="ko-KR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endParaRPr lang="ko-KR" altLang="en-US" sz="4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팀</a:t>
            </a:r>
            <a:r>
              <a:rPr lang="en-US" altLang="ko-KR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팀명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정할 시간에 </a:t>
            </a:r>
            <a:r>
              <a:rPr lang="ko-KR" altLang="en-US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자료찾자</a:t>
            </a:r>
            <a:endParaRPr lang="en-US" altLang="ko-KR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sz="1800" dirty="0">
                <a:solidFill>
                  <a:srgbClr val="FFFFFF"/>
                </a:solidFill>
              </a:rPr>
              <a:t> 멤버</a:t>
            </a:r>
            <a:r>
              <a:rPr lang="en-US" altLang="ko-KR" sz="1800" dirty="0">
                <a:solidFill>
                  <a:srgbClr val="FFFFFF"/>
                </a:solidFill>
              </a:rPr>
              <a:t>: </a:t>
            </a:r>
            <a:r>
              <a:rPr lang="ko-KR" altLang="en-US" sz="1800" dirty="0" err="1">
                <a:solidFill>
                  <a:srgbClr val="FFFFFF"/>
                </a:solidFill>
              </a:rPr>
              <a:t>이현길</a:t>
            </a:r>
            <a:r>
              <a:rPr lang="en-US" altLang="ko-KR" sz="1800" dirty="0">
                <a:solidFill>
                  <a:srgbClr val="FFFFFF"/>
                </a:solidFill>
              </a:rPr>
              <a:t>, </a:t>
            </a:r>
            <a:r>
              <a:rPr lang="ko-KR" altLang="en-US" sz="1800" dirty="0">
                <a:solidFill>
                  <a:srgbClr val="FFFFFF"/>
                </a:solidFill>
              </a:rPr>
              <a:t>김동현</a:t>
            </a:r>
            <a:r>
              <a:rPr lang="en-US" altLang="ko-KR" sz="1800" dirty="0">
                <a:solidFill>
                  <a:srgbClr val="FFFFFF"/>
                </a:solidFill>
              </a:rPr>
              <a:t>, </a:t>
            </a:r>
            <a:r>
              <a:rPr lang="ko-KR" altLang="en-US" sz="1800" dirty="0" err="1">
                <a:solidFill>
                  <a:srgbClr val="FFFFFF"/>
                </a:solidFill>
              </a:rPr>
              <a:t>고우석</a:t>
            </a:r>
            <a:r>
              <a:rPr lang="en-US" altLang="ko-KR" sz="1800" dirty="0">
                <a:solidFill>
                  <a:srgbClr val="FFFFFF"/>
                </a:solidFill>
              </a:rPr>
              <a:t>, </a:t>
            </a:r>
            <a:r>
              <a:rPr lang="ko-KR" altLang="en-US" sz="1800" dirty="0" err="1">
                <a:solidFill>
                  <a:srgbClr val="FFFFFF"/>
                </a:solidFill>
              </a:rPr>
              <a:t>임소영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E73EA7-84E2-9BA2-25CE-D6DE0EE2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DAEC79-C79D-BC4A-B908-384E64C3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23B078-1532-5E68-CC0B-C9DF2BCA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4FE9F24-BB48-72A7-0122-56F5DBE4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지역별 </a:t>
            </a:r>
            <a:r>
              <a:rPr lang="en-US" altLang="ko-KR" dirty="0">
                <a:solidFill>
                  <a:srgbClr val="FF0000"/>
                </a:solidFill>
              </a:rPr>
              <a:t>IT </a:t>
            </a:r>
            <a:r>
              <a:rPr lang="ko-KR" altLang="en-US" dirty="0">
                <a:solidFill>
                  <a:srgbClr val="FF0000"/>
                </a:solidFill>
              </a:rPr>
              <a:t>산업 규모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845726-39E8-9514-C4D4-9D7B35293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5" t="1826" r="822" b="9934"/>
          <a:stretch/>
        </p:blipFill>
        <p:spPr>
          <a:xfrm>
            <a:off x="894000" y="1692000"/>
            <a:ext cx="10404000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29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D848-FF7C-97F8-DC57-218983B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altLang="ko-K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3-1. </a:t>
            </a:r>
            <a:r>
              <a:rPr lang="ko-KR" alt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지역별 격차 원인</a:t>
            </a:r>
            <a:b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ko-KR" alt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인구</a:t>
            </a: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ko-KR" altLang="en-US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C1B87-135B-7368-E19F-28FF923AD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r"/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/>
              <a:t>김동현</a:t>
            </a:r>
          </a:p>
        </p:txBody>
      </p:sp>
    </p:spTree>
    <p:extLst>
      <p:ext uri="{BB962C8B-B14F-4D97-AF65-F5344CB8AC3E}">
        <p14:creationId xmlns:p14="http://schemas.microsoft.com/office/powerpoint/2010/main" val="4289396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 </a:t>
            </a:r>
            <a:r>
              <a:rPr lang="en-US" altLang="ko-KR"/>
              <a:t>ICT</a:t>
            </a:r>
            <a:r>
              <a:rPr lang="ko-KR" altLang="en-US"/>
              <a:t> 산업 </a:t>
            </a:r>
            <a:r>
              <a:rPr lang="en-US" altLang="ko-KR"/>
              <a:t>-</a:t>
            </a:r>
            <a:r>
              <a:rPr lang="ko-KR" altLang="en-US"/>
              <a:t> 정보통신방송기기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371599" y="1391092"/>
          <a:ext cx="4724400" cy="4892040"/>
        </p:xfrm>
        <a:graphic>
          <a:graphicData uri="http://schemas.openxmlformats.org/drawingml/2006/table">
            <a:tbl>
              <a:tblPr firstRow="1" bandRow="1"/>
              <a:tblGrid>
                <a:gridCol w="157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4101">
                <a:tc rowSpan="2"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ICT산업별(1)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CCCE0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ICT산업별(2)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CCCE0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ICT산업별(3)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CCCE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391"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정보통신방송기기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전자부품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반도체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평판디스플레이</a:t>
                      </a:r>
                      <a:endParaRPr sz="1100" b="0" i="0" u="none" strike="noStrike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센서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전자관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수동부품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PCB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접속부품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기타전자부품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컴퓨터 및 주변기기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컴퓨터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주변기기</a:t>
                      </a:r>
                      <a:endParaRPr sz="1100" b="0" i="0" u="none" strike="noStrike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6096000" y="1401429"/>
          <a:ext cx="4724400" cy="4871594"/>
        </p:xfrm>
        <a:graphic>
          <a:graphicData uri="http://schemas.openxmlformats.org/drawingml/2006/table">
            <a:tbl>
              <a:tblPr firstRow="1" bandRow="1"/>
              <a:tblGrid>
                <a:gridCol w="157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통신 및 방송기기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통신기기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방송용장비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영상 및 음향기기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영상기기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음향기기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정보통신응용기반기기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가정용전기기기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사무용기기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의료용기기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측정제어분석기기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전기장비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기타정보통신응용기반기기</a:t>
                      </a:r>
                      <a:endParaRPr sz="1100" b="0" i="0" u="none" strike="noStrike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ICT</a:t>
            </a:r>
            <a:r>
              <a:rPr lang="ko-KR" altLang="en-US"/>
              <a:t> 산업 </a:t>
            </a:r>
            <a:r>
              <a:rPr lang="en-US" altLang="ko-KR"/>
              <a:t>-</a:t>
            </a:r>
            <a:r>
              <a:rPr lang="ko-KR" altLang="en-US"/>
              <a:t> 소프트웨어 및 디지털콘텐츠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2061387" y="1687919"/>
          <a:ext cx="7914165" cy="4625008"/>
        </p:xfrm>
        <a:graphic>
          <a:graphicData uri="http://schemas.openxmlformats.org/drawingml/2006/table">
            <a:tbl>
              <a:tblPr firstRow="1" bandRow="1"/>
              <a:tblGrid>
                <a:gridCol w="2638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8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8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4722"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소프트웨어 및 디지털콘텐츠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패키지소프트웨어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시스템소프트웨어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응용소프트웨어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게임소프트웨어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IT서비스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6582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IT컨설팅 및 시스템개발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4722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IT시스템관리 및 지원서비스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기타IT서비스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6407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65623"/>
            <a:ext cx="12183223" cy="392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19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1425" y="536711"/>
            <a:ext cx="10109150" cy="578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1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86147"/>
            <a:ext cx="12182270" cy="42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12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0729" y="508989"/>
            <a:ext cx="9970542" cy="584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93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8759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      소프트웨어 관련 산업 규모 변화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5830" y="1226884"/>
            <a:ext cx="9160339" cy="51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98671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ko-KR" altLang="en-US" sz="4000" dirty="0"/>
              <a:t>정보통신방송기기 산업규모와 인구수 비교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98636" y="1260000"/>
            <a:ext cx="5994728" cy="5118306"/>
          </a:xfrm>
          <a:prstGeom prst="rect">
            <a:avLst/>
          </a:prstGeom>
        </p:spPr>
      </p:pic>
      <p:sp>
        <p:nvSpPr>
          <p:cNvPr id="3" name="설명선: 선 2">
            <a:extLst>
              <a:ext uri="{FF2B5EF4-FFF2-40B4-BE49-F238E27FC236}">
                <a16:creationId xmlns:a16="http://schemas.microsoft.com/office/drawing/2014/main" id="{E73B71ED-A4FE-45A3-B88F-2E522BF86787}"/>
              </a:ext>
            </a:extLst>
          </p:cNvPr>
          <p:cNvSpPr/>
          <p:nvPr/>
        </p:nvSpPr>
        <p:spPr>
          <a:xfrm>
            <a:off x="9339942" y="1929764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ln w="28575">
            <a:solidFill>
              <a:srgbClr val="F294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광주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전남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전북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제주</a:t>
            </a: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23E2595F-55A5-4D92-92BA-BEA4F62BDAA9}"/>
              </a:ext>
            </a:extLst>
          </p:cNvPr>
          <p:cNvSpPr/>
          <p:nvPr/>
        </p:nvSpPr>
        <p:spPr>
          <a:xfrm>
            <a:off x="9339942" y="1513109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B17171"/>
          </a:solidFill>
          <a:ln w="28575">
            <a:solidFill>
              <a:srgbClr val="B1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대전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충남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충북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세종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강원</a:t>
            </a: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2ED649C1-0434-446F-9659-C7AA1C664B05}"/>
              </a:ext>
            </a:extLst>
          </p:cNvPr>
          <p:cNvSpPr/>
          <p:nvPr/>
        </p:nvSpPr>
        <p:spPr>
          <a:xfrm>
            <a:off x="9333014" y="2724275"/>
            <a:ext cx="1716975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F2E56C"/>
          </a:solidFill>
          <a:ln w="28575">
            <a:solidFill>
              <a:srgbClr val="F2E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대구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경북</a:t>
            </a:r>
          </a:p>
        </p:txBody>
      </p:sp>
      <p:sp>
        <p:nvSpPr>
          <p:cNvPr id="11" name="설명선: 선 10">
            <a:extLst>
              <a:ext uri="{FF2B5EF4-FFF2-40B4-BE49-F238E27FC236}">
                <a16:creationId xmlns:a16="http://schemas.microsoft.com/office/drawing/2014/main" id="{0A76ACC1-AC6A-44B7-9210-7ADAA69C741D}"/>
              </a:ext>
            </a:extLst>
          </p:cNvPr>
          <p:cNvSpPr/>
          <p:nvPr/>
        </p:nvSpPr>
        <p:spPr>
          <a:xfrm>
            <a:off x="9281968" y="3500270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AFF1AE"/>
          </a:solidFill>
          <a:ln w="28575">
            <a:solidFill>
              <a:srgbClr val="AFF1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부산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울산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경남</a:t>
            </a:r>
          </a:p>
        </p:txBody>
      </p:sp>
      <p:sp>
        <p:nvSpPr>
          <p:cNvPr id="12" name="설명선: 선 11">
            <a:extLst>
              <a:ext uri="{FF2B5EF4-FFF2-40B4-BE49-F238E27FC236}">
                <a16:creationId xmlns:a16="http://schemas.microsoft.com/office/drawing/2014/main" id="{487813AD-2081-4870-905F-426DCB2184EA}"/>
              </a:ext>
            </a:extLst>
          </p:cNvPr>
          <p:cNvSpPr/>
          <p:nvPr/>
        </p:nvSpPr>
        <p:spPr>
          <a:xfrm>
            <a:off x="9281968" y="4066337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DCF2"/>
          </a:solidFill>
          <a:ln w="28575">
            <a:solidFill>
              <a:srgbClr val="72DC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인천</a:t>
            </a:r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7FA9FB40-FAAD-45A4-BE2A-9CF152EABEF2}"/>
              </a:ext>
            </a:extLst>
          </p:cNvPr>
          <p:cNvSpPr/>
          <p:nvPr/>
        </p:nvSpPr>
        <p:spPr>
          <a:xfrm>
            <a:off x="9281968" y="5316307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72B2"/>
          </a:solidFill>
          <a:ln w="28575">
            <a:solidFill>
              <a:srgbClr val="727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서울</a:t>
            </a:r>
          </a:p>
        </p:txBody>
      </p:sp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263161BF-539F-4C32-BC12-A033F2A8AD36}"/>
              </a:ext>
            </a:extLst>
          </p:cNvPr>
          <p:cNvSpPr/>
          <p:nvPr/>
        </p:nvSpPr>
        <p:spPr>
          <a:xfrm>
            <a:off x="9324686" y="4822801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6E83F2"/>
          </a:solidFill>
          <a:ln w="28575">
            <a:solidFill>
              <a:srgbClr val="6E8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경기도</a:t>
            </a:r>
          </a:p>
        </p:txBody>
      </p:sp>
    </p:spTree>
    <p:extLst>
      <p:ext uri="{BB962C8B-B14F-4D97-AF65-F5344CB8AC3E}">
        <p14:creationId xmlns:p14="http://schemas.microsoft.com/office/powerpoint/2010/main" val="268955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0F6C3CD-48D1-D936-3C61-D604B36F809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657" b="6657"/>
          <a:stretch>
            <a:fillRect/>
          </a:stretch>
        </p:blipFill>
        <p:spPr/>
      </p:pic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53739334-8F3E-05C1-2752-E3D72BC8DA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5000" r="15000"/>
          <a:stretch>
            <a:fillRect/>
          </a:stretch>
        </p:blipFill>
        <p:spPr>
          <a:xfrm>
            <a:off x="8444632" y="2579683"/>
            <a:ext cx="3096807" cy="3096807"/>
          </a:xfr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5F0D3C8-D1B7-3EF9-F99F-0A2347248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팀원 파트 분배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1242ADF0-63C3-7B12-0273-982311629B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6695889"/>
              </p:ext>
            </p:extLst>
          </p:nvPr>
        </p:nvGraphicFramePr>
        <p:xfrm>
          <a:off x="539750" y="1825624"/>
          <a:ext cx="5805488" cy="3850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620967564"/>
                    </a:ext>
                  </a:extLst>
                </a:gridCol>
                <a:gridCol w="4033838">
                  <a:extLst>
                    <a:ext uri="{9D8B030D-6E8A-4147-A177-3AD203B41FA5}">
                      <a16:colId xmlns:a16="http://schemas.microsoft.com/office/drawing/2014/main" val="1231957013"/>
                    </a:ext>
                  </a:extLst>
                </a:gridCol>
              </a:tblGrid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4793452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주제 선정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이현길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김동현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고우석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임소영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6509688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자료 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이현길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김동현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고우석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임소영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399601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현황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이현길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858571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원인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김동현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고우석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임소영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8256123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 도출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이현길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김동현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고우석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임소영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388792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발표 자료 준비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이현길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744548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이현길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김동현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고우석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임소영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26426"/>
                  </a:ext>
                </a:extLst>
              </a:tr>
            </a:tbl>
          </a:graphicData>
        </a:graphic>
      </p:graphicFrame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6C877989-5743-5642-4799-5BBE20FF9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A0BCE159-782A-406C-996D-3C06AD62A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AF33853-D992-815E-A564-723C765C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5D5A45-523A-8FFB-389D-B2463E9D0BE8}"/>
              </a:ext>
            </a:extLst>
          </p:cNvPr>
          <p:cNvSpPr txBox="1"/>
          <p:nvPr/>
        </p:nvSpPr>
        <p:spPr>
          <a:xfrm>
            <a:off x="9845141" y="5676488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>
                <a:hlinkClick r:id="rId4"/>
              </a:rPr>
              <a:t>애플경제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6619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29310" y="1288576"/>
            <a:ext cx="5933379" cy="505695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253D8B5-0424-AEAD-F4BB-D4FE95F04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671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ko-KR" altLang="en-US" sz="4000" dirty="0"/>
              <a:t>정보통신방송기기 산업규모와 인구수 비교</a:t>
            </a:r>
          </a:p>
        </p:txBody>
      </p:sp>
      <p:sp>
        <p:nvSpPr>
          <p:cNvPr id="11" name="설명선: 선 2"/>
          <p:cNvSpPr/>
          <p:nvPr/>
        </p:nvSpPr>
        <p:spPr>
          <a:xfrm>
            <a:off x="9339942" y="1929764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ln w="28575">
            <a:solidFill>
              <a:srgbClr val="F294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광주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제주</a:t>
            </a:r>
          </a:p>
        </p:txBody>
      </p:sp>
      <p:sp>
        <p:nvSpPr>
          <p:cNvPr id="12" name="설명선: 선 7"/>
          <p:cNvSpPr/>
          <p:nvPr/>
        </p:nvSpPr>
        <p:spPr>
          <a:xfrm>
            <a:off x="9339942" y="1513109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B17171"/>
          </a:solidFill>
          <a:ln w="28575">
            <a:solidFill>
              <a:srgbClr val="B1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대전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세종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강원</a:t>
            </a:r>
          </a:p>
        </p:txBody>
      </p:sp>
      <p:sp>
        <p:nvSpPr>
          <p:cNvPr id="13" name="설명선: 선 8"/>
          <p:cNvSpPr/>
          <p:nvPr/>
        </p:nvSpPr>
        <p:spPr>
          <a:xfrm>
            <a:off x="9333014" y="2724275"/>
            <a:ext cx="1716975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F2E56C"/>
          </a:solidFill>
          <a:ln w="28575">
            <a:solidFill>
              <a:srgbClr val="F2E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대구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경북</a:t>
            </a:r>
          </a:p>
        </p:txBody>
      </p:sp>
      <p:sp>
        <p:nvSpPr>
          <p:cNvPr id="14" name="설명선: 선 10"/>
          <p:cNvSpPr/>
          <p:nvPr/>
        </p:nvSpPr>
        <p:spPr>
          <a:xfrm>
            <a:off x="9281968" y="3500270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AFF1AE"/>
          </a:solidFill>
          <a:ln w="28575">
            <a:solidFill>
              <a:srgbClr val="AFF1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부산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울산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경남</a:t>
            </a:r>
          </a:p>
        </p:txBody>
      </p:sp>
      <p:sp>
        <p:nvSpPr>
          <p:cNvPr id="15" name="설명선: 선 11"/>
          <p:cNvSpPr/>
          <p:nvPr/>
        </p:nvSpPr>
        <p:spPr>
          <a:xfrm>
            <a:off x="9281968" y="4066337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DCF2"/>
          </a:solidFill>
          <a:ln w="28575">
            <a:solidFill>
              <a:srgbClr val="72DC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인천</a:t>
            </a:r>
          </a:p>
        </p:txBody>
      </p:sp>
      <p:sp>
        <p:nvSpPr>
          <p:cNvPr id="16" name="설명선: 선 12"/>
          <p:cNvSpPr/>
          <p:nvPr/>
        </p:nvSpPr>
        <p:spPr>
          <a:xfrm>
            <a:off x="9281968" y="5316307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72B2"/>
          </a:solidFill>
          <a:ln w="28575">
            <a:solidFill>
              <a:srgbClr val="727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서울</a:t>
            </a:r>
          </a:p>
        </p:txBody>
      </p:sp>
      <p:sp>
        <p:nvSpPr>
          <p:cNvPr id="17" name="설명선: 선 13"/>
          <p:cNvSpPr/>
          <p:nvPr/>
        </p:nvSpPr>
        <p:spPr>
          <a:xfrm>
            <a:off x="9324686" y="4822801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6E83F2"/>
          </a:solidFill>
          <a:ln w="28575">
            <a:solidFill>
              <a:srgbClr val="6E8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경기도</a:t>
            </a:r>
          </a:p>
        </p:txBody>
      </p:sp>
    </p:spTree>
    <p:extLst>
      <p:ext uri="{BB962C8B-B14F-4D97-AF65-F5344CB8AC3E}">
        <p14:creationId xmlns:p14="http://schemas.microsoft.com/office/powerpoint/2010/main" val="181454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12924" y="1281432"/>
            <a:ext cx="5994728" cy="50920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FD5414C-DDE9-7AA4-EE4F-652D533B8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671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ko-KR" altLang="en-US" sz="4000" dirty="0"/>
              <a:t>정보통신방송기기 산업규모와 인구수 비교</a:t>
            </a:r>
          </a:p>
        </p:txBody>
      </p:sp>
      <p:sp>
        <p:nvSpPr>
          <p:cNvPr id="10" name="설명선: 선 2"/>
          <p:cNvSpPr/>
          <p:nvPr/>
        </p:nvSpPr>
        <p:spPr>
          <a:xfrm>
            <a:off x="9339942" y="1929764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ln w="28575">
            <a:solidFill>
              <a:srgbClr val="F294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광주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제주</a:t>
            </a:r>
          </a:p>
        </p:txBody>
      </p:sp>
      <p:sp>
        <p:nvSpPr>
          <p:cNvPr id="11" name="설명선: 선 7"/>
          <p:cNvSpPr/>
          <p:nvPr/>
        </p:nvSpPr>
        <p:spPr>
          <a:xfrm>
            <a:off x="9339942" y="1513109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B17171"/>
          </a:solidFill>
          <a:ln w="28575">
            <a:solidFill>
              <a:srgbClr val="B1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대전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세종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강원</a:t>
            </a:r>
          </a:p>
        </p:txBody>
      </p:sp>
      <p:sp>
        <p:nvSpPr>
          <p:cNvPr id="12" name="설명선: 선 8"/>
          <p:cNvSpPr/>
          <p:nvPr/>
        </p:nvSpPr>
        <p:spPr>
          <a:xfrm>
            <a:off x="9333014" y="2724275"/>
            <a:ext cx="1716975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F2E56C"/>
          </a:solidFill>
          <a:ln w="28575">
            <a:solidFill>
              <a:srgbClr val="F2E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대구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경북</a:t>
            </a:r>
          </a:p>
        </p:txBody>
      </p:sp>
      <p:sp>
        <p:nvSpPr>
          <p:cNvPr id="13" name="설명선: 선 10"/>
          <p:cNvSpPr/>
          <p:nvPr/>
        </p:nvSpPr>
        <p:spPr>
          <a:xfrm>
            <a:off x="9281968" y="3500270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AFF1AE"/>
          </a:solidFill>
          <a:ln w="28575">
            <a:solidFill>
              <a:srgbClr val="AFF1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부산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울산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경남</a:t>
            </a:r>
          </a:p>
        </p:txBody>
      </p:sp>
      <p:sp>
        <p:nvSpPr>
          <p:cNvPr id="14" name="설명선: 선 11"/>
          <p:cNvSpPr/>
          <p:nvPr/>
        </p:nvSpPr>
        <p:spPr>
          <a:xfrm>
            <a:off x="9281968" y="4066337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DCF2"/>
          </a:solidFill>
          <a:ln w="28575">
            <a:solidFill>
              <a:srgbClr val="72DC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인천</a:t>
            </a:r>
          </a:p>
        </p:txBody>
      </p:sp>
      <p:sp>
        <p:nvSpPr>
          <p:cNvPr id="15" name="설명선: 선 12"/>
          <p:cNvSpPr/>
          <p:nvPr/>
        </p:nvSpPr>
        <p:spPr>
          <a:xfrm>
            <a:off x="9281968" y="5316307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72B2"/>
          </a:solidFill>
          <a:ln w="28575">
            <a:solidFill>
              <a:srgbClr val="727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서울</a:t>
            </a:r>
          </a:p>
        </p:txBody>
      </p:sp>
      <p:sp>
        <p:nvSpPr>
          <p:cNvPr id="16" name="설명선: 선 13"/>
          <p:cNvSpPr/>
          <p:nvPr/>
        </p:nvSpPr>
        <p:spPr>
          <a:xfrm>
            <a:off x="9324686" y="4822801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6E83F2"/>
          </a:solidFill>
          <a:ln w="28575">
            <a:solidFill>
              <a:srgbClr val="6E8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경기도</a:t>
            </a:r>
          </a:p>
        </p:txBody>
      </p:sp>
    </p:spTree>
    <p:extLst>
      <p:ext uri="{BB962C8B-B14F-4D97-AF65-F5344CB8AC3E}">
        <p14:creationId xmlns:p14="http://schemas.microsoft.com/office/powerpoint/2010/main" val="2191208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4000" dirty="0"/>
              <a:t>    소프트웨어 관련 산업규모와 인구수 비교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8918" y="1231424"/>
            <a:ext cx="5968436" cy="5109542"/>
          </a:xfrm>
          <a:prstGeom prst="rect">
            <a:avLst/>
          </a:prstGeom>
        </p:spPr>
      </p:pic>
      <p:sp>
        <p:nvSpPr>
          <p:cNvPr id="9" name="설명선: 선 2"/>
          <p:cNvSpPr/>
          <p:nvPr/>
        </p:nvSpPr>
        <p:spPr>
          <a:xfrm>
            <a:off x="9339942" y="1929764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ln w="28575">
            <a:solidFill>
              <a:srgbClr val="F294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광주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제주</a:t>
            </a:r>
          </a:p>
        </p:txBody>
      </p:sp>
      <p:sp>
        <p:nvSpPr>
          <p:cNvPr id="10" name="설명선: 선 7"/>
          <p:cNvSpPr/>
          <p:nvPr/>
        </p:nvSpPr>
        <p:spPr>
          <a:xfrm>
            <a:off x="9339942" y="1513109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B17171"/>
          </a:solidFill>
          <a:ln w="28575">
            <a:solidFill>
              <a:srgbClr val="B1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대전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세종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강원</a:t>
            </a:r>
          </a:p>
        </p:txBody>
      </p:sp>
      <p:sp>
        <p:nvSpPr>
          <p:cNvPr id="11" name="설명선: 선 8"/>
          <p:cNvSpPr/>
          <p:nvPr/>
        </p:nvSpPr>
        <p:spPr>
          <a:xfrm>
            <a:off x="9333014" y="2724275"/>
            <a:ext cx="1716975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F2E56C"/>
          </a:solidFill>
          <a:ln w="28575">
            <a:solidFill>
              <a:srgbClr val="F2E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대구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경북</a:t>
            </a:r>
          </a:p>
        </p:txBody>
      </p:sp>
      <p:sp>
        <p:nvSpPr>
          <p:cNvPr id="12" name="설명선: 선 10"/>
          <p:cNvSpPr/>
          <p:nvPr/>
        </p:nvSpPr>
        <p:spPr>
          <a:xfrm>
            <a:off x="9281968" y="3500270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AFF1AE"/>
          </a:solidFill>
          <a:ln w="28575">
            <a:solidFill>
              <a:srgbClr val="AFF1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부산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울산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경남</a:t>
            </a:r>
          </a:p>
        </p:txBody>
      </p:sp>
      <p:sp>
        <p:nvSpPr>
          <p:cNvPr id="13" name="설명선: 선 11"/>
          <p:cNvSpPr/>
          <p:nvPr/>
        </p:nvSpPr>
        <p:spPr>
          <a:xfrm>
            <a:off x="9281968" y="4066337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DCF2"/>
          </a:solidFill>
          <a:ln w="28575">
            <a:solidFill>
              <a:srgbClr val="72DC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인천</a:t>
            </a:r>
          </a:p>
        </p:txBody>
      </p:sp>
      <p:sp>
        <p:nvSpPr>
          <p:cNvPr id="14" name="설명선: 선 12"/>
          <p:cNvSpPr/>
          <p:nvPr/>
        </p:nvSpPr>
        <p:spPr>
          <a:xfrm>
            <a:off x="9281968" y="5316307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72B2"/>
          </a:solidFill>
          <a:ln w="28575">
            <a:solidFill>
              <a:srgbClr val="727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서울</a:t>
            </a:r>
          </a:p>
        </p:txBody>
      </p:sp>
      <p:sp>
        <p:nvSpPr>
          <p:cNvPr id="15" name="설명선: 선 13"/>
          <p:cNvSpPr/>
          <p:nvPr/>
        </p:nvSpPr>
        <p:spPr>
          <a:xfrm>
            <a:off x="9324686" y="4822801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6E83F2"/>
          </a:solidFill>
          <a:ln w="28575">
            <a:solidFill>
              <a:srgbClr val="6E8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경기도</a:t>
            </a:r>
          </a:p>
        </p:txBody>
      </p:sp>
    </p:spTree>
    <p:extLst>
      <p:ext uri="{BB962C8B-B14F-4D97-AF65-F5344CB8AC3E}">
        <p14:creationId xmlns:p14="http://schemas.microsoft.com/office/powerpoint/2010/main" val="2850899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23</a:t>
            </a:fld>
            <a:endParaRPr lang="en-US" altLang="ko-K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71696" y="1295720"/>
            <a:ext cx="5977200" cy="51533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E8A54E-8CE0-67C0-9EBC-21FEB1CE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sz="4000" dirty="0"/>
              <a:t>    소프트웨어 관련 산업규모와 인구수 비교</a:t>
            </a:r>
          </a:p>
        </p:txBody>
      </p:sp>
      <p:sp>
        <p:nvSpPr>
          <p:cNvPr id="11" name="설명선: 선 2"/>
          <p:cNvSpPr/>
          <p:nvPr/>
        </p:nvSpPr>
        <p:spPr>
          <a:xfrm>
            <a:off x="9339942" y="1929764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ln w="28575">
            <a:solidFill>
              <a:srgbClr val="F294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광주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제주</a:t>
            </a:r>
          </a:p>
        </p:txBody>
      </p:sp>
      <p:sp>
        <p:nvSpPr>
          <p:cNvPr id="12" name="설명선: 선 7"/>
          <p:cNvSpPr/>
          <p:nvPr/>
        </p:nvSpPr>
        <p:spPr>
          <a:xfrm>
            <a:off x="9339942" y="1513109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B17171"/>
          </a:solidFill>
          <a:ln w="28575">
            <a:solidFill>
              <a:srgbClr val="B1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대전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세종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강원</a:t>
            </a:r>
          </a:p>
        </p:txBody>
      </p:sp>
      <p:sp>
        <p:nvSpPr>
          <p:cNvPr id="13" name="설명선: 선 8"/>
          <p:cNvSpPr/>
          <p:nvPr/>
        </p:nvSpPr>
        <p:spPr>
          <a:xfrm>
            <a:off x="9333014" y="2724275"/>
            <a:ext cx="1716975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F2E56C"/>
          </a:solidFill>
          <a:ln w="28575">
            <a:solidFill>
              <a:srgbClr val="F2E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대구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경북</a:t>
            </a:r>
          </a:p>
        </p:txBody>
      </p:sp>
      <p:sp>
        <p:nvSpPr>
          <p:cNvPr id="14" name="설명선: 선 10"/>
          <p:cNvSpPr/>
          <p:nvPr/>
        </p:nvSpPr>
        <p:spPr>
          <a:xfrm>
            <a:off x="9281968" y="3500270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AFF1AE"/>
          </a:solidFill>
          <a:ln w="28575">
            <a:solidFill>
              <a:srgbClr val="AFF1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부산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울산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경남</a:t>
            </a:r>
          </a:p>
        </p:txBody>
      </p:sp>
      <p:sp>
        <p:nvSpPr>
          <p:cNvPr id="15" name="설명선: 선 11"/>
          <p:cNvSpPr/>
          <p:nvPr/>
        </p:nvSpPr>
        <p:spPr>
          <a:xfrm>
            <a:off x="9281968" y="4066337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DCF2"/>
          </a:solidFill>
          <a:ln w="28575">
            <a:solidFill>
              <a:srgbClr val="72DC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인천</a:t>
            </a:r>
          </a:p>
        </p:txBody>
      </p:sp>
      <p:sp>
        <p:nvSpPr>
          <p:cNvPr id="16" name="설명선: 선 12"/>
          <p:cNvSpPr/>
          <p:nvPr/>
        </p:nvSpPr>
        <p:spPr>
          <a:xfrm>
            <a:off x="9281968" y="5316307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72B2"/>
          </a:solidFill>
          <a:ln w="28575">
            <a:solidFill>
              <a:srgbClr val="727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서울</a:t>
            </a:r>
          </a:p>
        </p:txBody>
      </p:sp>
      <p:sp>
        <p:nvSpPr>
          <p:cNvPr id="17" name="설명선: 선 13"/>
          <p:cNvSpPr/>
          <p:nvPr/>
        </p:nvSpPr>
        <p:spPr>
          <a:xfrm>
            <a:off x="9324686" y="4822801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6E83F2"/>
          </a:solidFill>
          <a:ln w="28575">
            <a:solidFill>
              <a:srgbClr val="6E8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경기도</a:t>
            </a:r>
          </a:p>
        </p:txBody>
      </p:sp>
    </p:spTree>
    <p:extLst>
      <p:ext uri="{BB962C8B-B14F-4D97-AF65-F5344CB8AC3E}">
        <p14:creationId xmlns:p14="http://schemas.microsoft.com/office/powerpoint/2010/main" val="294364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24</a:t>
            </a:fld>
            <a:endParaRPr lang="en-US" altLang="ko-K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56266" y="1281432"/>
            <a:ext cx="5950908" cy="510077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C5AAF7C-3FF4-8892-AD90-F6938B24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sz="4000" dirty="0"/>
              <a:t>    소프트웨어 관련 산업규모와 인구수 비교</a:t>
            </a:r>
          </a:p>
        </p:txBody>
      </p:sp>
      <p:sp>
        <p:nvSpPr>
          <p:cNvPr id="9" name="설명선: 선 2"/>
          <p:cNvSpPr/>
          <p:nvPr/>
        </p:nvSpPr>
        <p:spPr>
          <a:xfrm>
            <a:off x="9339942" y="1929764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ln w="28575">
            <a:solidFill>
              <a:srgbClr val="F294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광주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제주</a:t>
            </a:r>
          </a:p>
        </p:txBody>
      </p:sp>
      <p:sp>
        <p:nvSpPr>
          <p:cNvPr id="10" name="설명선: 선 7"/>
          <p:cNvSpPr/>
          <p:nvPr/>
        </p:nvSpPr>
        <p:spPr>
          <a:xfrm>
            <a:off x="9339942" y="1513109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B17171"/>
          </a:solidFill>
          <a:ln w="28575">
            <a:solidFill>
              <a:srgbClr val="B1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대전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세종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강원</a:t>
            </a:r>
          </a:p>
        </p:txBody>
      </p:sp>
      <p:sp>
        <p:nvSpPr>
          <p:cNvPr id="11" name="설명선: 선 8"/>
          <p:cNvSpPr/>
          <p:nvPr/>
        </p:nvSpPr>
        <p:spPr>
          <a:xfrm>
            <a:off x="9333014" y="2724275"/>
            <a:ext cx="1716975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F2E56C"/>
          </a:solidFill>
          <a:ln w="28575">
            <a:solidFill>
              <a:srgbClr val="F2E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대구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경북</a:t>
            </a:r>
          </a:p>
        </p:txBody>
      </p:sp>
      <p:sp>
        <p:nvSpPr>
          <p:cNvPr id="12" name="설명선: 선 10"/>
          <p:cNvSpPr/>
          <p:nvPr/>
        </p:nvSpPr>
        <p:spPr>
          <a:xfrm>
            <a:off x="9281968" y="3500270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AFF1AE"/>
          </a:solidFill>
          <a:ln w="28575">
            <a:solidFill>
              <a:srgbClr val="AFF1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부산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울산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경남</a:t>
            </a:r>
          </a:p>
        </p:txBody>
      </p:sp>
      <p:sp>
        <p:nvSpPr>
          <p:cNvPr id="13" name="설명선: 선 11"/>
          <p:cNvSpPr/>
          <p:nvPr/>
        </p:nvSpPr>
        <p:spPr>
          <a:xfrm>
            <a:off x="9281968" y="4066337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DCF2"/>
          </a:solidFill>
          <a:ln w="28575">
            <a:solidFill>
              <a:srgbClr val="72DC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인천</a:t>
            </a:r>
          </a:p>
        </p:txBody>
      </p:sp>
      <p:sp>
        <p:nvSpPr>
          <p:cNvPr id="14" name="설명선: 선 12"/>
          <p:cNvSpPr/>
          <p:nvPr/>
        </p:nvSpPr>
        <p:spPr>
          <a:xfrm>
            <a:off x="9281968" y="5316307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72B2"/>
          </a:solidFill>
          <a:ln w="28575">
            <a:solidFill>
              <a:srgbClr val="727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서울</a:t>
            </a:r>
          </a:p>
        </p:txBody>
      </p:sp>
      <p:sp>
        <p:nvSpPr>
          <p:cNvPr id="15" name="설명선: 선 13"/>
          <p:cNvSpPr/>
          <p:nvPr/>
        </p:nvSpPr>
        <p:spPr>
          <a:xfrm>
            <a:off x="9324686" y="4822801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6E83F2"/>
          </a:solidFill>
          <a:ln w="28575">
            <a:solidFill>
              <a:srgbClr val="6E8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경기도</a:t>
            </a:r>
          </a:p>
        </p:txBody>
      </p:sp>
    </p:spTree>
    <p:extLst>
      <p:ext uri="{BB962C8B-B14F-4D97-AF65-F5344CB8AC3E}">
        <p14:creationId xmlns:p14="http://schemas.microsoft.com/office/powerpoint/2010/main" val="2421216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D848-FF7C-97F8-DC57-218983B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altLang="ko-K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3-2. </a:t>
            </a:r>
            <a:r>
              <a:rPr lang="ko-KR" alt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지역별 격차 원인</a:t>
            </a:r>
            <a:b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ko-KR" alt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연봉</a:t>
            </a: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, </a:t>
            </a:r>
            <a:r>
              <a:rPr lang="ko-KR" alt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근로일수</a:t>
            </a: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ko-KR" altLang="en-US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C1B87-135B-7368-E19F-28FF923AD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r"/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 err="1"/>
              <a:t>고우석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0011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>
            <a:extLst>
              <a:ext uri="{FF2B5EF4-FFF2-40B4-BE49-F238E27FC236}">
                <a16:creationId xmlns:a16="http://schemas.microsoft.com/office/drawing/2014/main" id="{755A4C32-C56B-C7AC-8A82-163399A889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657" b="6657"/>
          <a:stretch>
            <a:fillRect/>
          </a:stretch>
        </p:blipFill>
        <p:spPr/>
      </p:pic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D84C65EB-F235-8D24-6489-695A310601E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5000" r="15000"/>
          <a:stretch>
            <a:fillRect/>
          </a:stretch>
        </p:blipFill>
        <p:spPr/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86F5FD44-475C-683D-942F-A85C0B21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solidFill>
                  <a:srgbClr val="FF0000"/>
                </a:solidFill>
              </a:rPr>
              <a:t>지역별 격차 원인 분석</a:t>
            </a:r>
            <a:br>
              <a:rPr lang="en-US" altLang="ko-KR" sz="3200" dirty="0">
                <a:solidFill>
                  <a:srgbClr val="FF0000"/>
                </a:solidFill>
              </a:rPr>
            </a:br>
            <a:r>
              <a:rPr lang="en-US" altLang="ko-KR" sz="3200" dirty="0">
                <a:solidFill>
                  <a:srgbClr val="FF0000"/>
                </a:solidFill>
              </a:rPr>
              <a:t>(</a:t>
            </a:r>
            <a:r>
              <a:rPr lang="ko-KR" altLang="en-US" sz="3200" dirty="0">
                <a:solidFill>
                  <a:srgbClr val="FF0000"/>
                </a:solidFill>
              </a:rPr>
              <a:t>노동생산성</a:t>
            </a:r>
            <a:r>
              <a:rPr lang="en-US" altLang="ko-KR" sz="3200" dirty="0">
                <a:solidFill>
                  <a:srgbClr val="FF0000"/>
                </a:solidFill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</a:rPr>
              <a:t>연봉</a:t>
            </a:r>
            <a:r>
              <a:rPr lang="en-US" altLang="ko-KR" sz="3200" dirty="0">
                <a:solidFill>
                  <a:srgbClr val="FF0000"/>
                </a:solidFill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</a:rPr>
              <a:t>근로일수</a:t>
            </a:r>
            <a:r>
              <a:rPr lang="en-US" altLang="ko-KR" sz="3200" dirty="0">
                <a:solidFill>
                  <a:srgbClr val="FF0000"/>
                </a:solidFill>
              </a:rPr>
              <a:t>)</a:t>
            </a:r>
            <a:endParaRPr lang="ko-KR" altLang="en-US" sz="3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12DC53F-CBDE-3431-0291-0E823A800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/>
            <a:r>
              <a:rPr lang="ko-KR" altLang="en-US" dirty="0"/>
              <a:t>노동생산성</a:t>
            </a:r>
            <a:r>
              <a:rPr lang="en-US" altLang="ko-KR" dirty="0"/>
              <a:t>: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Pretendard"/>
              </a:rPr>
              <a:t>벌어들이는 재화와 용역의 가치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Pretendard"/>
              </a:rPr>
              <a:t>(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Pretendard"/>
              </a:rPr>
              <a:t>돈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Pretendard"/>
              </a:rPr>
              <a:t>) ÷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Pretendard"/>
              </a:rPr>
              <a:t>총노동시간</a:t>
            </a:r>
            <a:endParaRPr lang="en-US" altLang="ko-KR" b="1" i="0" dirty="0">
              <a:solidFill>
                <a:srgbClr val="212529"/>
              </a:solidFill>
              <a:effectLst/>
              <a:latin typeface="Pretendard"/>
            </a:endParaRPr>
          </a:p>
          <a:p>
            <a:pPr rtl="0"/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노동자 한 명이 얼마의 재화와 용역의 가치를 생산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Pretendard"/>
              </a:rPr>
              <a:t>하느냐를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 확인하는 척도</a:t>
            </a:r>
            <a:endParaRPr lang="en-US" altLang="ko-KR" b="0" i="0" dirty="0">
              <a:solidFill>
                <a:srgbClr val="212529"/>
              </a:solidFill>
              <a:effectLst/>
              <a:latin typeface="Pretendard"/>
            </a:endParaRPr>
          </a:p>
          <a:p>
            <a:pPr rtl="0"/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이것에 영향을 미치는 요소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: 1.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개인이 받는 임금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,  2.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벌어들이는 재화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용역 가치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즉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노동자의 능력이나 효율성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)</a:t>
            </a:r>
          </a:p>
          <a:p>
            <a:pPr rtl="0"/>
            <a:endParaRPr lang="en-US" altLang="ko-KR" b="0" i="0" dirty="0">
              <a:solidFill>
                <a:srgbClr val="212529"/>
              </a:solidFill>
              <a:effectLst/>
              <a:latin typeface="Pretendard"/>
            </a:endParaRPr>
          </a:p>
          <a:p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F1A9D1D-3CBF-C8DC-74D4-B801FE052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5A48CE4-BE97-6052-FB20-13417A2A6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062A5BD-3745-AD6B-9F5A-41AB07FAE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253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231867-08CE-E22E-D505-7BC23B885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E1F1E0-C035-AAD5-A9DC-8CECB570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B31977-EE8D-E511-0416-E3EDB6DE9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AD35E87-7E89-DDA3-0ADA-07D2EEF0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altLang="ko-KR" sz="3600" dirty="0"/>
            </a:br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br>
              <a:rPr lang="en-US" altLang="ko-KR" sz="7200" dirty="0">
                <a:solidFill>
                  <a:srgbClr val="FF0000"/>
                </a:solidFill>
              </a:rPr>
            </a:b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D808C5-2BEA-6598-339F-CCE30EEBA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69" y="1319279"/>
            <a:ext cx="5306274" cy="46789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BE54BA-D5CF-917C-C587-A74A1D2B2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157" y="1319279"/>
            <a:ext cx="5306274" cy="4678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65BFB-D01B-5BBE-BBAB-DF4BE95B2AC0}"/>
              </a:ext>
            </a:extLst>
          </p:cNvPr>
          <p:cNvSpPr txBox="1"/>
          <p:nvPr/>
        </p:nvSpPr>
        <p:spPr>
          <a:xfrm>
            <a:off x="8772620" y="5931090"/>
            <a:ext cx="2879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>
                <a:hlinkClick r:id="rId4"/>
              </a:rPr>
              <a:t>서비스업 기업규모별 노동생산성 </a:t>
            </a:r>
            <a:r>
              <a:rPr lang="en-US" altLang="ko-KR" sz="1000" dirty="0">
                <a:hlinkClick r:id="rId4"/>
              </a:rPr>
              <a:t>(kosis.kr)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73012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231867-08CE-E22E-D505-7BC23B885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E1F1E0-C035-AAD5-A9DC-8CECB570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B31977-EE8D-E511-0416-E3EDB6DE9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AD35E87-7E89-DDA3-0ADA-07D2EEF0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altLang="ko-KR" sz="3600" dirty="0"/>
            </a:br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br>
              <a:rPr lang="en-US" altLang="ko-KR" sz="7200" dirty="0">
                <a:solidFill>
                  <a:srgbClr val="FF0000"/>
                </a:solidFill>
              </a:rPr>
            </a:br>
            <a:endParaRPr lang="ko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BE54BA-D5CF-917C-C587-A74A1D2B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40" y="1325217"/>
            <a:ext cx="5306274" cy="4678994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E78C4878-8B04-4423-A9B5-2F3D497232F0}"/>
              </a:ext>
            </a:extLst>
          </p:cNvPr>
          <p:cNvSpPr txBox="1">
            <a:spLocks/>
          </p:cNvSpPr>
          <p:nvPr/>
        </p:nvSpPr>
        <p:spPr>
          <a:xfrm>
            <a:off x="6385956" y="1424369"/>
            <a:ext cx="5181600" cy="48950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전반적으로 경기도와 서울의 노동생산성 수치가 다른 지역에 비해 높은 것을 확인 할 수 있었습니다</a:t>
            </a:r>
            <a:r>
              <a:rPr lang="en-US" altLang="ko-KR" sz="2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또한</a:t>
            </a:r>
            <a:r>
              <a:rPr lang="en-US" altLang="ko-KR" sz="2400" dirty="0"/>
              <a:t>, 3</a:t>
            </a:r>
            <a:r>
              <a:rPr lang="ko-KR" altLang="en-US" sz="2400" dirty="0"/>
              <a:t>개년 동안 노동생산성 수치가 비교적 크게 변화한 지역은 </a:t>
            </a:r>
            <a:r>
              <a:rPr lang="en-US" altLang="ko-KR" sz="2400" dirty="0"/>
              <a:t>‘</a:t>
            </a:r>
            <a:r>
              <a:rPr lang="ko-KR" altLang="en-US" sz="2400" dirty="0"/>
              <a:t>대구</a:t>
            </a:r>
            <a:r>
              <a:rPr lang="en-US" altLang="ko-KR" sz="2400" dirty="0"/>
              <a:t>‘, ’</a:t>
            </a:r>
            <a:r>
              <a:rPr lang="ko-KR" altLang="en-US" sz="2400" dirty="0"/>
              <a:t>인천</a:t>
            </a:r>
            <a:r>
              <a:rPr lang="en-US" altLang="ko-KR" sz="2400" dirty="0"/>
              <a:t>’, ’</a:t>
            </a:r>
            <a:r>
              <a:rPr lang="ko-KR" altLang="en-US" sz="2400" dirty="0"/>
              <a:t>광주</a:t>
            </a:r>
            <a:r>
              <a:rPr lang="en-US" altLang="ko-KR" sz="2400" dirty="0"/>
              <a:t>‘, ‘</a:t>
            </a:r>
            <a:r>
              <a:rPr lang="ko-KR" altLang="en-US" sz="2400" dirty="0"/>
              <a:t>충남</a:t>
            </a:r>
            <a:r>
              <a:rPr lang="en-US" altLang="ko-KR" sz="2400" dirty="0"/>
              <a:t>’, ’</a:t>
            </a:r>
            <a:r>
              <a:rPr lang="ko-KR" altLang="en-US" sz="2400" dirty="0"/>
              <a:t>전북</a:t>
            </a:r>
            <a:r>
              <a:rPr lang="en-US" altLang="ko-KR" sz="2400" dirty="0"/>
              <a:t>‘ </a:t>
            </a:r>
            <a:r>
              <a:rPr lang="ko-KR" altLang="en-US" sz="2400" dirty="0"/>
              <a:t>등이었습니다</a:t>
            </a:r>
            <a:r>
              <a:rPr lang="en-US" altLang="ko-KR" sz="2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꾸준히 감소세를 보이고 있는 곳은 </a:t>
            </a:r>
            <a:r>
              <a:rPr lang="en-US" altLang="ko-KR" sz="2400" dirty="0"/>
              <a:t>‘</a:t>
            </a:r>
            <a:r>
              <a:rPr lang="ko-KR" altLang="en-US" sz="2400" dirty="0"/>
              <a:t>대구</a:t>
            </a:r>
            <a:r>
              <a:rPr lang="en-US" altLang="ko-KR" sz="2400" dirty="0"/>
              <a:t>‘, ’</a:t>
            </a:r>
            <a:r>
              <a:rPr lang="ko-KR" altLang="en-US" sz="2400" dirty="0"/>
              <a:t>인천</a:t>
            </a:r>
            <a:r>
              <a:rPr lang="en-US" altLang="ko-KR" sz="2400" dirty="0"/>
              <a:t>’,’</a:t>
            </a:r>
            <a:r>
              <a:rPr lang="ko-KR" altLang="en-US" sz="2400" dirty="0"/>
              <a:t>전남</a:t>
            </a:r>
            <a:r>
              <a:rPr lang="en-US" altLang="ko-KR" sz="2400" dirty="0"/>
              <a:t>‘</a:t>
            </a:r>
            <a:r>
              <a:rPr lang="ko-KR" altLang="en-US" sz="2400" dirty="0"/>
              <a:t>이었습니다</a:t>
            </a: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312962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231867-08CE-E22E-D505-7BC23B885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E1F1E0-C035-AAD5-A9DC-8CECB570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B31977-EE8D-E511-0416-E3EDB6DE9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29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AD35E87-7E89-DDA3-0ADA-07D2EEF0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altLang="ko-KR" sz="3600" dirty="0"/>
            </a:br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br>
              <a:rPr lang="en-US" altLang="ko-KR" sz="7200" dirty="0">
                <a:solidFill>
                  <a:srgbClr val="FF0000"/>
                </a:solidFill>
              </a:rPr>
            </a:br>
            <a:endParaRPr lang="ko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BE54BA-D5CF-917C-C587-A74A1D2B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40" y="1325217"/>
            <a:ext cx="5306274" cy="4678994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E78C4878-8B04-4423-A9B5-2F3D497232F0}"/>
              </a:ext>
            </a:extLst>
          </p:cNvPr>
          <p:cNvSpPr txBox="1">
            <a:spLocks/>
          </p:cNvSpPr>
          <p:nvPr/>
        </p:nvSpPr>
        <p:spPr>
          <a:xfrm>
            <a:off x="6385956" y="1424369"/>
            <a:ext cx="5181600" cy="48950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/>
              <a:t>노동생산성 지표를 바탕으로 서울</a:t>
            </a:r>
            <a:r>
              <a:rPr lang="en-US" altLang="ko-KR" sz="1800" dirty="0"/>
              <a:t>,</a:t>
            </a:r>
            <a:r>
              <a:rPr lang="ko-KR" altLang="en-US" sz="1800" dirty="0"/>
              <a:t>경기에 비해 다른 지역의 노동생산성이 낮은 이유에 대해서는 두가지 이유를 생각해 볼 수 있습니다</a:t>
            </a:r>
            <a:r>
              <a:rPr lang="en-US" altLang="ko-KR" sz="18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ko-KR" altLang="en-US" sz="1800" dirty="0"/>
              <a:t>노동자의 생산력 문제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ko-KR" altLang="en-US" sz="1800" dirty="0"/>
              <a:t>노동자가 받는 임금 문제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만약 노동생산성이  타 지역에 비교해 높은 서울</a:t>
            </a:r>
            <a:r>
              <a:rPr lang="en-US" altLang="ko-KR" sz="1800" dirty="0"/>
              <a:t>,</a:t>
            </a:r>
            <a:r>
              <a:rPr lang="ko-KR" altLang="en-US" sz="1800" dirty="0"/>
              <a:t>경기의 임금이 조금 더 높다면 유의미한 관계성을 유추해 볼 수 있겠습니다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또한 감소추세를 보이는 지역의 임금도 감소추세를 보인다면 </a:t>
            </a:r>
            <a:r>
              <a:rPr lang="en-US" altLang="ko-KR" sz="1800" dirty="0"/>
              <a:t> </a:t>
            </a:r>
            <a:r>
              <a:rPr lang="ko-KR" altLang="en-US" sz="1800" dirty="0"/>
              <a:t>생산성이 낮은 지역의 임금 또한 꾸준히 낮아졌음을 확인할 수 있을 것이라 여겼습니다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846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E4F42-5A02-DE31-447E-59CC27A0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목차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1E34E6E2-E6F1-9CD7-3168-6BC6BF49A7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093046"/>
              </p:ext>
            </p:extLst>
          </p:nvPr>
        </p:nvGraphicFramePr>
        <p:xfrm>
          <a:off x="5788025" y="1527174"/>
          <a:ext cx="5111750" cy="4439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108">
                  <a:extLst>
                    <a:ext uri="{9D8B030D-6E8A-4147-A177-3AD203B41FA5}">
                      <a16:colId xmlns:a16="http://schemas.microsoft.com/office/drawing/2014/main" val="3527619713"/>
                    </a:ext>
                  </a:extLst>
                </a:gridCol>
                <a:gridCol w="4329642">
                  <a:extLst>
                    <a:ext uri="{9D8B030D-6E8A-4147-A177-3AD203B41FA5}">
                      <a16:colId xmlns:a16="http://schemas.microsoft.com/office/drawing/2014/main" val="235818990"/>
                    </a:ext>
                  </a:extLst>
                </a:gridCol>
              </a:tblGrid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1.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주제 선정 이유</a:t>
                      </a:r>
                      <a:endParaRPr lang="en-US" altLang="ko-KR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178130"/>
                  </a:ext>
                </a:extLst>
              </a:tr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2.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현황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–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지역별 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IT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산업 규모</a:t>
                      </a:r>
                      <a:endParaRPr lang="en-US" altLang="ko-KR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138432"/>
                  </a:ext>
                </a:extLst>
              </a:tr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3-1.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분석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–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지역별 격차 원인</a:t>
                      </a:r>
                      <a:endParaRPr lang="en-US" altLang="ko-KR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  <a:p>
                      <a:pPr algn="r" latinLnBrk="1"/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(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인구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)</a:t>
                      </a:r>
                      <a:endParaRPr lang="ko-KR" altLang="en-US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6266850"/>
                  </a:ext>
                </a:extLst>
              </a:tr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3-2.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분석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–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지역별 격차 원인</a:t>
                      </a:r>
                      <a:endParaRPr lang="en-US" altLang="ko-KR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  <a:p>
                      <a:pPr algn="r" latinLnBrk="1"/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(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연봉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근로일수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)</a:t>
                      </a:r>
                      <a:endParaRPr lang="ko-KR" altLang="en-US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6060935"/>
                  </a:ext>
                </a:extLst>
              </a:tr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3-3.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분석 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–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지역별 격차 원인</a:t>
                      </a:r>
                      <a:endParaRPr lang="en-US" altLang="ko-KR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  <a:p>
                      <a:pPr algn="r" latinLnBrk="1"/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(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경영 애로사항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)</a:t>
                      </a:r>
                      <a:endParaRPr lang="ko-KR" altLang="en-US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102778"/>
                  </a:ext>
                </a:extLst>
              </a:tr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4.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결론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1651125"/>
                  </a:ext>
                </a:extLst>
              </a:tr>
            </a:tbl>
          </a:graphicData>
        </a:graphic>
      </p:graphicFrame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2B02A8-A836-9BEE-FE5D-FD12AD41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7C6EA-8A44-DF24-5101-BA9A761C2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2A4353-FF99-4944-EF1D-197CBD85F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742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>
            <a:extLst>
              <a:ext uri="{FF2B5EF4-FFF2-40B4-BE49-F238E27FC236}">
                <a16:creationId xmlns:a16="http://schemas.microsoft.com/office/drawing/2014/main" id="{1D8AE3BA-365C-3C9C-724D-4B7FFCF96A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657" b="6657"/>
          <a:stretch>
            <a:fillRect/>
          </a:stretch>
        </p:blipFill>
        <p:spPr/>
      </p:pic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7D0521E9-517E-005B-6934-0EAAF8DED1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5000" r="15000"/>
          <a:stretch>
            <a:fillRect/>
          </a:stretch>
        </p:blipFill>
        <p:spPr/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8790B19D-76D4-0265-EEA7-D1DF07A90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solidFill>
                  <a:srgbClr val="FF0000"/>
                </a:solidFill>
              </a:rPr>
              <a:t>지역별 격차 원인 분석</a:t>
            </a:r>
            <a:br>
              <a:rPr lang="en-US" altLang="ko-KR" sz="3200" dirty="0">
                <a:solidFill>
                  <a:srgbClr val="FF0000"/>
                </a:solidFill>
              </a:rPr>
            </a:br>
            <a:r>
              <a:rPr lang="en-US" altLang="ko-KR" sz="3200" dirty="0">
                <a:solidFill>
                  <a:srgbClr val="FF0000"/>
                </a:solidFill>
              </a:rPr>
              <a:t>(</a:t>
            </a:r>
            <a:r>
              <a:rPr lang="ko-KR" altLang="en-US" sz="3200" dirty="0">
                <a:solidFill>
                  <a:srgbClr val="FF0000"/>
                </a:solidFill>
              </a:rPr>
              <a:t>노동생산성</a:t>
            </a:r>
            <a:r>
              <a:rPr lang="en-US" altLang="ko-KR" sz="3200" dirty="0">
                <a:solidFill>
                  <a:srgbClr val="FF0000"/>
                </a:solidFill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</a:rPr>
              <a:t>연봉</a:t>
            </a:r>
            <a:r>
              <a:rPr lang="en-US" altLang="ko-KR" sz="3200" dirty="0">
                <a:solidFill>
                  <a:srgbClr val="FF0000"/>
                </a:solidFill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</a:rPr>
              <a:t>근로일수</a:t>
            </a:r>
            <a:r>
              <a:rPr lang="en-US" altLang="ko-KR" sz="3200" dirty="0">
                <a:solidFill>
                  <a:srgbClr val="FF0000"/>
                </a:solidFill>
              </a:rPr>
              <a:t>)</a:t>
            </a:r>
            <a:endParaRPr lang="ko-KR" altLang="en-US" sz="3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910925-1411-9452-6F3E-1FE45980C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5" y="1825627"/>
            <a:ext cx="6225635" cy="581818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sz="2400" dirty="0"/>
              <a:t>노동생산성은 노동자 한 명의 효율을 나타내는 지표로 보일 수 있지만</a:t>
            </a:r>
            <a:r>
              <a:rPr lang="en-US" altLang="ko-KR" sz="2400" dirty="0"/>
              <a:t>, </a:t>
            </a:r>
            <a:r>
              <a:rPr lang="ko-KR" altLang="en-US" sz="2400" dirty="0"/>
              <a:t>사실 노동자의 수나</a:t>
            </a:r>
            <a:r>
              <a:rPr lang="en-US" altLang="ko-KR" sz="2400" dirty="0"/>
              <a:t>, </a:t>
            </a:r>
            <a:r>
              <a:rPr lang="ko-KR" altLang="en-US" sz="2400" dirty="0"/>
              <a:t>임금요건에 따라서도 변화하는 지표이다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9B485C5-DE91-1FF8-0D88-F16D813F2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ACAFD316-BB8A-C6E4-B973-F0D983DC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FBB093E-8545-389E-33AC-48A23FFDE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30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5034263-D84B-33B2-768D-A6422E072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78" y="2407445"/>
            <a:ext cx="6839301" cy="3511726"/>
          </a:xfrm>
          <a:prstGeom prst="rect">
            <a:avLst/>
          </a:prstGeom>
        </p:spPr>
      </p:pic>
      <p:sp>
        <p:nvSpPr>
          <p:cNvPr id="14" name="제목 3">
            <a:extLst>
              <a:ext uri="{FF2B5EF4-FFF2-40B4-BE49-F238E27FC236}">
                <a16:creationId xmlns:a16="http://schemas.microsoft.com/office/drawing/2014/main" id="{5B8382FF-49A7-A3F7-0477-E6024637D328}"/>
              </a:ext>
            </a:extLst>
          </p:cNvPr>
          <p:cNvSpPr txBox="1">
            <a:spLocks/>
          </p:cNvSpPr>
          <p:nvPr/>
        </p:nvSpPr>
        <p:spPr>
          <a:xfrm>
            <a:off x="2260719" y="5919171"/>
            <a:ext cx="4939760" cy="462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노동생산성 낮은 것이 근로자 탓</a:t>
            </a:r>
            <a:r>
              <a:rPr lang="en-US" altLang="ko-K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r>
              <a:rPr lang="ko-KR" alt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｜주간동아 </a:t>
            </a:r>
            <a:r>
              <a:rPr lang="en-US" altLang="ko-K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(donga.com)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7C1A45-0BAF-F5F0-F1C1-F28BCF7834EE}"/>
              </a:ext>
            </a:extLst>
          </p:cNvPr>
          <p:cNvCxnSpPr/>
          <p:nvPr/>
        </p:nvCxnSpPr>
        <p:spPr>
          <a:xfrm>
            <a:off x="5731933" y="2802467"/>
            <a:ext cx="130386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4C444D-C80D-5F65-22D0-7E260E687D60}"/>
              </a:ext>
            </a:extLst>
          </p:cNvPr>
          <p:cNvCxnSpPr>
            <a:cxnSpLocks/>
          </p:cNvCxnSpPr>
          <p:nvPr/>
        </p:nvCxnSpPr>
        <p:spPr>
          <a:xfrm>
            <a:off x="539495" y="2988734"/>
            <a:ext cx="643703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110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40326-53C4-CA55-A49D-FA18A39D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endParaRPr lang="ko-KR" altLang="en-US" sz="360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47AF07-49AE-6271-83B2-1A650B032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84A4A4-314F-8D74-F062-52E252F1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7EC825-A349-13E9-A3F6-2923BD98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82150B0-A44E-C8D0-FEBE-AA60D5F392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526" t="1283" r="2252" b="1049"/>
          <a:stretch/>
        </p:blipFill>
        <p:spPr>
          <a:xfrm>
            <a:off x="1439287" y="1275410"/>
            <a:ext cx="4385250" cy="5128513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A129E91-A526-CE83-277C-550F756E14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766" t="3677" r="3604" b="3182"/>
          <a:stretch/>
        </p:blipFill>
        <p:spPr>
          <a:xfrm>
            <a:off x="6678506" y="1244432"/>
            <a:ext cx="3679931" cy="5159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76389F-66DD-2C49-BAF5-C19B36AFE71E}"/>
              </a:ext>
            </a:extLst>
          </p:cNvPr>
          <p:cNvSpPr txBox="1"/>
          <p:nvPr/>
        </p:nvSpPr>
        <p:spPr>
          <a:xfrm>
            <a:off x="3360825" y="6399053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 err="1">
                <a:hlinkClick r:id="rId4"/>
              </a:rPr>
              <a:t>노컷뉴스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8AEB0-D8F2-A923-EBDB-5F282CAA6557}"/>
              </a:ext>
            </a:extLst>
          </p:cNvPr>
          <p:cNvSpPr txBox="1"/>
          <p:nvPr/>
        </p:nvSpPr>
        <p:spPr>
          <a:xfrm>
            <a:off x="8348415" y="6378033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>
                <a:hlinkClick r:id="rId5"/>
              </a:rPr>
              <a:t>괜찮은 뉴스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809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8F932-F9B2-D6F3-1AF8-0677B44E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endParaRPr lang="ko-KR" altLang="en-US" sz="36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299226-FA14-4F57-B862-AF27E5E2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289997-A72A-6F37-417A-70D754D04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2C7441-E7AF-E911-C7D0-B4B961D8C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32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1ED2B61-0A92-2FF0-9C37-A14364EB1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984" y="1368000"/>
            <a:ext cx="9694031" cy="4546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4EA8D8-8BED-E847-4950-540A53D166E2}"/>
              </a:ext>
            </a:extLst>
          </p:cNvPr>
          <p:cNvSpPr txBox="1"/>
          <p:nvPr/>
        </p:nvSpPr>
        <p:spPr>
          <a:xfrm>
            <a:off x="4873236" y="5873769"/>
            <a:ext cx="6275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>
                <a:hlinkClick r:id="rId3"/>
              </a:rPr>
              <a:t>행정구역</a:t>
            </a:r>
            <a:r>
              <a:rPr lang="en-US" altLang="ko-KR" sz="1000" dirty="0">
                <a:hlinkClick r:id="rId3"/>
              </a:rPr>
              <a:t>(</a:t>
            </a:r>
            <a:r>
              <a:rPr lang="ko-KR" altLang="en-US" sz="1000" dirty="0">
                <a:hlinkClick r:id="rId3"/>
              </a:rPr>
              <a:t>시도</a:t>
            </a:r>
            <a:r>
              <a:rPr lang="en-US" altLang="ko-KR" sz="1000" dirty="0">
                <a:hlinkClick r:id="rId3"/>
              </a:rPr>
              <a:t>)/ </a:t>
            </a:r>
            <a:r>
              <a:rPr lang="ko-KR" altLang="en-US" sz="1000" dirty="0">
                <a:hlinkClick r:id="rId3"/>
              </a:rPr>
              <a:t>산업</a:t>
            </a:r>
            <a:r>
              <a:rPr lang="en-US" altLang="ko-KR" sz="1000" dirty="0">
                <a:hlinkClick r:id="rId3"/>
              </a:rPr>
              <a:t>/</a:t>
            </a:r>
            <a:r>
              <a:rPr lang="ko-KR" altLang="en-US" sz="1000" dirty="0">
                <a:hlinkClick r:id="rId3"/>
              </a:rPr>
              <a:t>규모별 임금 및 근로시간</a:t>
            </a:r>
            <a:r>
              <a:rPr lang="en-US" altLang="ko-KR" sz="1000" dirty="0">
                <a:hlinkClick r:id="rId3"/>
              </a:rPr>
              <a:t>(</a:t>
            </a:r>
            <a:r>
              <a:rPr lang="ko-KR" altLang="en-US" sz="1000" dirty="0">
                <a:hlinkClick r:id="rId3"/>
              </a:rPr>
              <a:t>상용근로자</a:t>
            </a:r>
            <a:r>
              <a:rPr lang="en-US" altLang="ko-KR" sz="1000" dirty="0">
                <a:hlinkClick r:id="rId3"/>
              </a:rPr>
              <a:t>,</a:t>
            </a:r>
            <a:r>
              <a:rPr lang="ko-KR" altLang="en-US" sz="1000" dirty="0">
                <a:hlinkClick r:id="rId3"/>
              </a:rPr>
              <a:t>상용근로자 </a:t>
            </a:r>
            <a:r>
              <a:rPr lang="en-US" altLang="ko-KR" sz="1000" dirty="0">
                <a:hlinkClick r:id="rId3"/>
              </a:rPr>
              <a:t>5</a:t>
            </a:r>
            <a:r>
              <a:rPr lang="ko-KR" altLang="en-US" sz="1000" dirty="0" err="1">
                <a:hlinkClick r:id="rId3"/>
              </a:rPr>
              <a:t>인이상</a:t>
            </a:r>
            <a:r>
              <a:rPr lang="ko-KR" altLang="en-US" sz="1000" dirty="0">
                <a:hlinkClick r:id="rId3"/>
              </a:rPr>
              <a:t> 사업체</a:t>
            </a:r>
            <a:r>
              <a:rPr lang="en-US" altLang="ko-KR" sz="1000" dirty="0">
                <a:hlinkClick r:id="rId3"/>
              </a:rPr>
              <a:t>) (moel.go.kr)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07043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8F932-F9B2-D6F3-1AF8-0677B44E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endParaRPr lang="ko-KR" altLang="en-US" sz="36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299226-FA14-4F57-B862-AF27E5E2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289997-A72A-6F37-417A-70D754D04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2C7441-E7AF-E911-C7D0-B4B961D8C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33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69231320-05D1-D78C-71B4-26512F21D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759" y="1368000"/>
            <a:ext cx="9646482" cy="454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73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B427C-8708-4C54-98A5-672FE2B1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endParaRPr lang="ko-KR" altLang="en-US" sz="36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E98EB6-7E83-41ED-89FE-81AC1B6A1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999738-8D64-45E0-8244-E6711AFC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E0143C-E384-4031-B4A2-83CF520C5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34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3E4493-5C48-400A-971B-AB217C6F1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서울과 경기도의 단위시간당 임금은 타 지역보다 높습니다</a:t>
            </a:r>
            <a:r>
              <a:rPr lang="en-US" altLang="ko-KR" dirty="0"/>
              <a:t>. </a:t>
            </a:r>
            <a:r>
              <a:rPr lang="ko-KR" altLang="en-US" dirty="0"/>
              <a:t>이것만 보면 노동생산성이 높은 곳의 급여 또한 높다고 볼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하지만 감소세를 보인</a:t>
            </a:r>
            <a:r>
              <a:rPr lang="en-US" altLang="ko-KR" sz="2800" dirty="0"/>
              <a:t> ‘</a:t>
            </a:r>
            <a:r>
              <a:rPr lang="ko-KR" altLang="en-US" sz="2800" dirty="0"/>
              <a:t>대구</a:t>
            </a:r>
            <a:r>
              <a:rPr lang="en-US" altLang="ko-KR" sz="2800" dirty="0"/>
              <a:t>‘, ’</a:t>
            </a:r>
            <a:r>
              <a:rPr lang="ko-KR" altLang="en-US" sz="2800" dirty="0"/>
              <a:t>인천</a:t>
            </a:r>
            <a:r>
              <a:rPr lang="en-US" altLang="ko-KR" sz="2800" dirty="0"/>
              <a:t>’, ’</a:t>
            </a:r>
            <a:r>
              <a:rPr lang="ko-KR" altLang="en-US" sz="2800" dirty="0"/>
              <a:t>전남</a:t>
            </a:r>
            <a:r>
              <a:rPr lang="en-US" altLang="ko-KR" sz="2800" dirty="0"/>
              <a:t>‘ </a:t>
            </a:r>
            <a:r>
              <a:rPr lang="ko-KR" altLang="en-US" sz="2800" dirty="0"/>
              <a:t>중</a:t>
            </a:r>
            <a:r>
              <a:rPr lang="en-US" altLang="ko-KR" sz="2800" dirty="0"/>
              <a:t> </a:t>
            </a:r>
            <a:r>
              <a:rPr lang="ko-KR" altLang="en-US" sz="2800" dirty="0"/>
              <a:t>어느 쪽도 임금이 다른 지역보다 꾸준히 낮아지지도 않았고</a:t>
            </a:r>
            <a:r>
              <a:rPr lang="en-US" altLang="ko-KR" sz="2800" dirty="0"/>
              <a:t>, </a:t>
            </a:r>
            <a:r>
              <a:rPr lang="ko-KR" altLang="en-US" sz="2800" dirty="0"/>
              <a:t>노동생산성이 낮은 지역이라도 임금이 높은 지역이 있을 수 있었습니다</a:t>
            </a:r>
            <a:r>
              <a:rPr lang="en-US" altLang="ko-KR" sz="2800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2800" dirty="0"/>
              <a:t>따라서 지방에 한해서 생각해 볼 때</a:t>
            </a:r>
            <a:r>
              <a:rPr lang="en-US" altLang="ko-KR" sz="2800" dirty="0"/>
              <a:t> </a:t>
            </a:r>
            <a:r>
              <a:rPr lang="ko-KR" altLang="en-US" sz="2800" dirty="0"/>
              <a:t>임금 문제와는 다른 문제요인을 </a:t>
            </a:r>
            <a:r>
              <a:rPr lang="ko-KR" altLang="en-US" sz="2800"/>
              <a:t>생각해 볼 수 </a:t>
            </a:r>
            <a:r>
              <a:rPr lang="ko-KR" altLang="en-US" sz="2800" dirty="0"/>
              <a:t>있습니다</a:t>
            </a:r>
            <a:r>
              <a:rPr lang="en-US" altLang="ko-KR" sz="2800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3677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D848-FF7C-97F8-DC57-218983B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altLang="ko-K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3-3. </a:t>
            </a:r>
            <a:r>
              <a:rPr lang="ko-KR" alt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지역별 격차 원인</a:t>
            </a:r>
            <a:b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ko-KR" alt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경영 애로사항</a:t>
            </a: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ko-KR" altLang="en-US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C1B87-135B-7368-E19F-28FF923AD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81072" y="4187946"/>
            <a:ext cx="5559552" cy="1536192"/>
          </a:xfrm>
        </p:spPr>
        <p:txBody>
          <a:bodyPr/>
          <a:lstStyle/>
          <a:p>
            <a:r>
              <a:rPr lang="ko-KR" altLang="en-US" dirty="0"/>
              <a:t>권역별로 살펴본 </a:t>
            </a:r>
            <a:endParaRPr lang="en-US" altLang="ko-KR" dirty="0"/>
          </a:p>
          <a:p>
            <a:r>
              <a:rPr lang="en-US" altLang="ko-KR" dirty="0"/>
              <a:t>ICT </a:t>
            </a:r>
            <a:r>
              <a:rPr lang="ko-KR" altLang="en-US" dirty="0"/>
              <a:t>중소기업의</a:t>
            </a:r>
            <a:endParaRPr lang="en-US" altLang="ko-KR" dirty="0"/>
          </a:p>
          <a:p>
            <a:r>
              <a:rPr lang="ko-KR" altLang="en-US" dirty="0"/>
              <a:t>경영 애로사항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2D0B00-B7FE-4104-842F-5F9FE35D9C94}"/>
              </a:ext>
            </a:extLst>
          </p:cNvPr>
          <p:cNvSpPr/>
          <p:nvPr/>
        </p:nvSpPr>
        <p:spPr>
          <a:xfrm rot="21045017">
            <a:off x="6010633" y="3377327"/>
            <a:ext cx="341906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400" b="1" i="0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바른고딕 옛한글"/>
              </a:rPr>
              <a:t>隘路事項</a:t>
            </a:r>
            <a:endParaRPr lang="ko-KR" altLang="en-US" sz="4800" b="1" cap="none" spc="50" dirty="0">
              <a:ln w="0"/>
              <a:solidFill>
                <a:schemeClr val="bg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FFB65D1E-5818-AF80-3A6C-C0318BFC3D40}"/>
              </a:ext>
            </a:extLst>
          </p:cNvPr>
          <p:cNvSpPr txBox="1">
            <a:spLocks/>
          </p:cNvSpPr>
          <p:nvPr/>
        </p:nvSpPr>
        <p:spPr>
          <a:xfrm>
            <a:off x="3319272" y="4078224"/>
            <a:ext cx="5559552" cy="15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/>
              <a:t> 발표자 </a:t>
            </a:r>
            <a:r>
              <a:rPr lang="en-US" altLang="ko-KR"/>
              <a:t>: </a:t>
            </a:r>
            <a:r>
              <a:rPr lang="ko-KR" altLang="en-US"/>
              <a:t>임소영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326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B9DD3-7D9C-424E-803A-3AE47EA43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350" y="232670"/>
            <a:ext cx="1632995" cy="1325563"/>
          </a:xfrm>
        </p:spPr>
        <p:txBody>
          <a:bodyPr/>
          <a:lstStyle/>
          <a:p>
            <a:r>
              <a:rPr lang="ko-KR" altLang="en-US" dirty="0"/>
              <a:t>서울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7E579D8-E255-4C42-BB07-510298367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017" y="4832448"/>
            <a:ext cx="1343599" cy="695887"/>
          </a:xfrm>
          <a:solidFill>
            <a:schemeClr val="bg1"/>
          </a:solidFill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None/>
            </a:pPr>
            <a:r>
              <a:rPr lang="ko-KR" altLang="en-US" sz="1800" dirty="0"/>
              <a:t>자금 확보</a:t>
            </a:r>
            <a:endParaRPr lang="en-US" altLang="ko-KR" sz="18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50E744-B3A1-4238-BB0C-B0761D4ED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3" y="2433135"/>
            <a:ext cx="3379448" cy="21386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89A5015-54E0-47B0-9805-BC9DD461A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17" y="2433135"/>
            <a:ext cx="3379448" cy="213862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139F8C7-3D0E-4053-A85F-F59EB5717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020" y="2433134"/>
            <a:ext cx="3466486" cy="2193704"/>
          </a:xfrm>
          <a:prstGeom prst="rect">
            <a:avLst/>
          </a:prstGeom>
        </p:spPr>
      </p:pic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1102DFA2-4DB1-4576-9413-2D0CDF38C89B}"/>
              </a:ext>
            </a:extLst>
          </p:cNvPr>
          <p:cNvSpPr txBox="1">
            <a:spLocks/>
          </p:cNvSpPr>
          <p:nvPr/>
        </p:nvSpPr>
        <p:spPr>
          <a:xfrm>
            <a:off x="5361008" y="4832449"/>
            <a:ext cx="1343599" cy="695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altLang="ko-KR" sz="1400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7078875C-C4C8-4585-8058-982585049A8C}"/>
              </a:ext>
            </a:extLst>
          </p:cNvPr>
          <p:cNvSpPr txBox="1">
            <a:spLocks/>
          </p:cNvSpPr>
          <p:nvPr/>
        </p:nvSpPr>
        <p:spPr>
          <a:xfrm>
            <a:off x="5274197" y="4832449"/>
            <a:ext cx="1343599" cy="695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판매부진</a:t>
            </a:r>
            <a:endParaRPr lang="en-US" altLang="ko-KR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D6C3B5D8-AB9A-4A29-B29E-4D157CEE27CC}"/>
              </a:ext>
            </a:extLst>
          </p:cNvPr>
          <p:cNvSpPr txBox="1">
            <a:spLocks/>
          </p:cNvSpPr>
          <p:nvPr/>
        </p:nvSpPr>
        <p:spPr>
          <a:xfrm>
            <a:off x="8902818" y="4832448"/>
            <a:ext cx="1861165" cy="1265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판로확보</a:t>
            </a:r>
            <a:endParaRPr lang="en-US" altLang="ko-KR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37D00D-5534-4BCE-BF9B-657A744B45CD}"/>
              </a:ext>
            </a:extLst>
          </p:cNvPr>
          <p:cNvSpPr txBox="1"/>
          <p:nvPr/>
        </p:nvSpPr>
        <p:spPr>
          <a:xfrm>
            <a:off x="3052705" y="516082"/>
            <a:ext cx="8663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서울의 경우 가장 큰 경영 애로사항이 매년 달라진다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3</a:t>
            </a:r>
            <a:r>
              <a:rPr lang="ko-KR" altLang="en-US" dirty="0"/>
              <a:t>개년을 종합했을 때 </a:t>
            </a:r>
            <a:r>
              <a:rPr lang="ko-KR" altLang="en-US" b="1" dirty="0"/>
              <a:t>간접환경에서 경제적 요인</a:t>
            </a:r>
            <a:r>
              <a:rPr lang="ko-KR" altLang="en-US" dirty="0"/>
              <a:t>이 가장 큰 애로사항으로 결론이 난다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73282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F625CF-D384-4809-8DD4-65A0442EA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인천</a:t>
            </a:r>
            <a:r>
              <a:rPr lang="en-US" altLang="ko-KR" dirty="0"/>
              <a:t>/</a:t>
            </a:r>
            <a:r>
              <a:rPr lang="ko-KR" altLang="en-US" dirty="0"/>
              <a:t>경기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D4A5BA9-B498-403C-8910-97856FED4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843" y="4721607"/>
            <a:ext cx="2501069" cy="8714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BEDEF39-BE40-49A2-9F74-405497EAE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95" y="2563876"/>
            <a:ext cx="3146391" cy="19911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590C93C-D96B-4399-92AA-88F5B810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47" y="2545091"/>
            <a:ext cx="3146391" cy="19911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5727FB2-869F-4479-90E8-FEE9C0B6A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400" y="2545090"/>
            <a:ext cx="3146391" cy="19911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D13705-7015-4493-A4DA-527EC0EEFBB7}"/>
              </a:ext>
            </a:extLst>
          </p:cNvPr>
          <p:cNvSpPr txBox="1"/>
          <p:nvPr/>
        </p:nvSpPr>
        <p:spPr>
          <a:xfrm>
            <a:off x="3758185" y="566241"/>
            <a:ext cx="7641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인천</a:t>
            </a:r>
            <a:r>
              <a:rPr lang="en-US" altLang="ko-KR" dirty="0"/>
              <a:t>/</a:t>
            </a:r>
            <a:r>
              <a:rPr lang="ko-KR" altLang="en-US" dirty="0"/>
              <a:t>경기 권역은 </a:t>
            </a:r>
            <a:r>
              <a:rPr lang="en-US" altLang="ko-KR" dirty="0"/>
              <a:t>2019,2021</a:t>
            </a:r>
            <a:r>
              <a:rPr lang="ko-KR" altLang="en-US" dirty="0"/>
              <a:t>년도에 간접환경에서 경제적 요인이 가장 큰 애로사항이 나왔으며</a:t>
            </a:r>
            <a:endParaRPr lang="en-US" altLang="ko-KR" dirty="0"/>
          </a:p>
          <a:p>
            <a:r>
              <a:rPr lang="en-US" altLang="ko-KR" dirty="0"/>
              <a:t>2020</a:t>
            </a:r>
            <a:r>
              <a:rPr lang="ko-KR" altLang="en-US" dirty="0"/>
              <a:t>년에서는 </a:t>
            </a:r>
            <a:r>
              <a:rPr lang="ko-KR" altLang="en-US" b="1" dirty="0"/>
              <a:t>직접환경내부에서 경쟁자</a:t>
            </a:r>
            <a:r>
              <a:rPr lang="ko-KR" altLang="en-US" dirty="0"/>
              <a:t>가 가장 큰 애로사항이 나왔다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2416BB73-8A22-40FE-8939-441FFE29B637}"/>
              </a:ext>
            </a:extLst>
          </p:cNvPr>
          <p:cNvSpPr txBox="1">
            <a:spLocks/>
          </p:cNvSpPr>
          <p:nvPr/>
        </p:nvSpPr>
        <p:spPr>
          <a:xfrm>
            <a:off x="4631531" y="4721605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과다경쟁</a:t>
            </a:r>
            <a:endParaRPr lang="en-US" altLang="ko-KR" sz="1800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108CF10C-E11D-45C9-8B44-810C223166AC}"/>
              </a:ext>
            </a:extLst>
          </p:cNvPr>
          <p:cNvSpPr txBox="1">
            <a:spLocks/>
          </p:cNvSpPr>
          <p:nvPr/>
        </p:nvSpPr>
        <p:spPr>
          <a:xfrm>
            <a:off x="8725471" y="4721605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867497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4B3BB-8BC2-4123-A936-EDE1E04EB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37" y="204658"/>
            <a:ext cx="5574476" cy="947664"/>
          </a:xfrm>
        </p:spPr>
        <p:txBody>
          <a:bodyPr/>
          <a:lstStyle/>
          <a:p>
            <a:r>
              <a:rPr lang="ko-KR" altLang="en-US" dirty="0"/>
              <a:t>대전</a:t>
            </a:r>
            <a:r>
              <a:rPr lang="en-US" altLang="ko-KR" dirty="0"/>
              <a:t>/</a:t>
            </a:r>
            <a:r>
              <a:rPr lang="ko-KR" altLang="en-US" dirty="0"/>
              <a:t>세종</a:t>
            </a:r>
            <a:r>
              <a:rPr lang="en-US" altLang="ko-KR" dirty="0"/>
              <a:t>/</a:t>
            </a:r>
            <a:r>
              <a:rPr lang="ko-KR" altLang="en-US" dirty="0"/>
              <a:t>충청</a:t>
            </a:r>
            <a:r>
              <a:rPr lang="en-US" altLang="ko-KR" dirty="0"/>
              <a:t>/</a:t>
            </a:r>
            <a:r>
              <a:rPr lang="ko-KR" altLang="en-US" dirty="0"/>
              <a:t>강원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11D4F-727E-4BA1-BB22-4B84AF937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6" y="2716608"/>
            <a:ext cx="3240656" cy="20507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974FD7-5759-4B0F-939C-0621CB430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708" y="2679427"/>
            <a:ext cx="3299407" cy="20879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60BBEB4-A0FD-4994-8A34-F9EA3F6CF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28" y="2716607"/>
            <a:ext cx="3240656" cy="20507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568406-FE11-4211-9EF1-91481EAF076F}"/>
              </a:ext>
            </a:extLst>
          </p:cNvPr>
          <p:cNvSpPr txBox="1"/>
          <p:nvPr/>
        </p:nvSpPr>
        <p:spPr>
          <a:xfrm>
            <a:off x="1380034" y="1412351"/>
            <a:ext cx="9162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대전</a:t>
            </a:r>
            <a:r>
              <a:rPr lang="en-US" altLang="ko-KR" dirty="0"/>
              <a:t>/</a:t>
            </a:r>
            <a:r>
              <a:rPr lang="ko-KR" altLang="en-US" dirty="0"/>
              <a:t>세종</a:t>
            </a:r>
            <a:r>
              <a:rPr lang="en-US" altLang="ko-KR" dirty="0"/>
              <a:t>/</a:t>
            </a:r>
            <a:r>
              <a:rPr lang="ko-KR" altLang="en-US" dirty="0"/>
              <a:t>충청</a:t>
            </a:r>
            <a:r>
              <a:rPr lang="en-US" altLang="ko-KR" dirty="0"/>
              <a:t>/</a:t>
            </a:r>
            <a:r>
              <a:rPr lang="ko-KR" altLang="en-US" dirty="0"/>
              <a:t>강원의 경우 </a:t>
            </a:r>
            <a:r>
              <a:rPr lang="en-US" altLang="ko-KR" dirty="0"/>
              <a:t>3</a:t>
            </a:r>
            <a:r>
              <a:rPr lang="ko-KR" altLang="en-US" dirty="0"/>
              <a:t>개년 모두 자금확보가 가장 큰 경영 애로사항으로 뽑았다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개년 모두 </a:t>
            </a:r>
            <a:r>
              <a:rPr lang="ko-KR" altLang="en-US" b="1" dirty="0"/>
              <a:t>간접환경 내 경제적 요인</a:t>
            </a:r>
            <a:r>
              <a:rPr lang="ko-KR" altLang="en-US" dirty="0"/>
              <a:t>이 가장 큰 애로사항이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8A3A42DA-9CE0-459D-93D1-04AB0B6C4003}"/>
              </a:ext>
            </a:extLst>
          </p:cNvPr>
          <p:cNvSpPr txBox="1">
            <a:spLocks/>
          </p:cNvSpPr>
          <p:nvPr/>
        </p:nvSpPr>
        <p:spPr>
          <a:xfrm>
            <a:off x="1140031" y="4989606"/>
            <a:ext cx="2282077" cy="9243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E475C12D-F36C-4E53-B6AD-7648E2003AB7}"/>
              </a:ext>
            </a:extLst>
          </p:cNvPr>
          <p:cNvSpPr txBox="1">
            <a:spLocks/>
          </p:cNvSpPr>
          <p:nvPr/>
        </p:nvSpPr>
        <p:spPr>
          <a:xfrm>
            <a:off x="4845465" y="4979180"/>
            <a:ext cx="2501069" cy="13913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300" dirty="0"/>
              <a:t>원자재 수금 관련 및 가재 상승</a:t>
            </a:r>
            <a:endParaRPr lang="en-US" altLang="ko-KR" sz="13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과다 경쟁</a:t>
            </a:r>
            <a:endParaRPr lang="en-US" altLang="ko-KR" sz="1800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A30A059A-DD07-4809-BD42-C938F10A8EB0}"/>
              </a:ext>
            </a:extLst>
          </p:cNvPr>
          <p:cNvSpPr txBox="1">
            <a:spLocks/>
          </p:cNvSpPr>
          <p:nvPr/>
        </p:nvSpPr>
        <p:spPr>
          <a:xfrm>
            <a:off x="8664058" y="4803410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408073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D0C53-93E5-4553-81CC-5FD5003B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38" y="194311"/>
            <a:ext cx="4315691" cy="1177289"/>
          </a:xfrm>
        </p:spPr>
        <p:txBody>
          <a:bodyPr/>
          <a:lstStyle/>
          <a:p>
            <a:r>
              <a:rPr lang="ko-KR" altLang="en-US" dirty="0"/>
              <a:t>부산</a:t>
            </a:r>
            <a:r>
              <a:rPr lang="en-US" altLang="ko-KR" dirty="0"/>
              <a:t>/</a:t>
            </a:r>
            <a:r>
              <a:rPr lang="ko-KR" altLang="en-US" dirty="0"/>
              <a:t>울산</a:t>
            </a:r>
            <a:r>
              <a:rPr lang="en-US" altLang="ko-KR" dirty="0"/>
              <a:t>/</a:t>
            </a:r>
            <a:r>
              <a:rPr lang="ko-KR" altLang="en-US" dirty="0"/>
              <a:t>경남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A3FE7A7-603E-4CBC-B093-D87F54944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60" y="2954608"/>
            <a:ext cx="3403268" cy="21536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E1C427-58D0-4830-973C-75613A565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609" y="2954608"/>
            <a:ext cx="3403270" cy="21536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B0B3080-18C6-40A4-8EE5-2B44C1402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18" y="2954608"/>
            <a:ext cx="3403270" cy="2153698"/>
          </a:xfrm>
          <a:prstGeom prst="rect">
            <a:avLst/>
          </a:prstGeom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DD3EFDB-428F-42C9-8051-C8FEE0997E9A}"/>
              </a:ext>
            </a:extLst>
          </p:cNvPr>
          <p:cNvSpPr txBox="1">
            <a:spLocks/>
          </p:cNvSpPr>
          <p:nvPr/>
        </p:nvSpPr>
        <p:spPr>
          <a:xfrm>
            <a:off x="1175657" y="5491168"/>
            <a:ext cx="2175758" cy="8714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판매부진</a:t>
            </a:r>
            <a:endParaRPr lang="en-US" altLang="ko-KR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3F54F323-ED33-479C-85F2-E94B4AD75105}"/>
              </a:ext>
            </a:extLst>
          </p:cNvPr>
          <p:cNvSpPr txBox="1">
            <a:spLocks/>
          </p:cNvSpPr>
          <p:nvPr/>
        </p:nvSpPr>
        <p:spPr>
          <a:xfrm>
            <a:off x="4579871" y="5474109"/>
            <a:ext cx="2501069" cy="1117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판매부진</a:t>
            </a:r>
            <a:endParaRPr lang="en-US" altLang="ko-KR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과다경쟁</a:t>
            </a:r>
            <a:endParaRPr lang="en-US" altLang="ko-KR" sz="1800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96D04BD1-4801-469A-A0D3-EF87EA7AE2EA}"/>
              </a:ext>
            </a:extLst>
          </p:cNvPr>
          <p:cNvSpPr txBox="1">
            <a:spLocks/>
          </p:cNvSpPr>
          <p:nvPr/>
        </p:nvSpPr>
        <p:spPr>
          <a:xfrm>
            <a:off x="8937191" y="5491168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82D859-EB1D-497E-A79C-86FAE1605F7A}"/>
              </a:ext>
            </a:extLst>
          </p:cNvPr>
          <p:cNvSpPr txBox="1"/>
          <p:nvPr/>
        </p:nvSpPr>
        <p:spPr>
          <a:xfrm>
            <a:off x="850346" y="1505157"/>
            <a:ext cx="10306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부산</a:t>
            </a:r>
            <a:r>
              <a:rPr lang="en-US" altLang="ko-KR" dirty="0"/>
              <a:t>/</a:t>
            </a:r>
            <a:r>
              <a:rPr lang="ko-KR" altLang="en-US" dirty="0"/>
              <a:t>울산</a:t>
            </a:r>
            <a:r>
              <a:rPr lang="en-US" altLang="ko-KR" dirty="0"/>
              <a:t>/</a:t>
            </a:r>
            <a:r>
              <a:rPr lang="ko-KR" altLang="en-US" dirty="0"/>
              <a:t>경남 권역의 경우 </a:t>
            </a:r>
            <a:r>
              <a:rPr lang="en-US" altLang="ko-KR" dirty="0"/>
              <a:t>3</a:t>
            </a:r>
            <a:r>
              <a:rPr lang="ko-KR" altLang="en-US" dirty="0"/>
              <a:t>개년을 종합했을 때 판매부진을 가장 큰 경영 애로사항으로 뽑음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개년을 종합했을 때 가장 큰 애로사항은 </a:t>
            </a:r>
            <a:r>
              <a:rPr lang="ko-KR" altLang="en-US" b="1" dirty="0"/>
              <a:t>간접환경에서 경제적요인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2</a:t>
            </a:r>
            <a:r>
              <a:rPr lang="ko-KR" altLang="en-US" dirty="0"/>
              <a:t>차적으로 </a:t>
            </a:r>
            <a:r>
              <a:rPr lang="ko-KR" altLang="en-US" b="1" dirty="0"/>
              <a:t>직접환경에서 경쟁자 </a:t>
            </a:r>
            <a:r>
              <a:rPr lang="ko-KR" altLang="en-US" dirty="0"/>
              <a:t>부분도 고려해야한다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821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D848-FF7C-97F8-DC57-218983B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1. </a:t>
            </a:r>
            <a:r>
              <a:rPr lang="ko-KR" alt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주제 선정 이유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C1B87-135B-7368-E19F-28FF923AD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r"/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 err="1"/>
              <a:t>이현길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881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1AF41-CEB0-4C7C-92A7-E8A6DE34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6" y="151369"/>
            <a:ext cx="2678717" cy="792719"/>
          </a:xfrm>
        </p:spPr>
        <p:txBody>
          <a:bodyPr/>
          <a:lstStyle/>
          <a:p>
            <a:r>
              <a:rPr lang="ko-KR" altLang="en-US" dirty="0"/>
              <a:t>대구</a:t>
            </a:r>
            <a:r>
              <a:rPr lang="en-US" altLang="ko-KR" dirty="0"/>
              <a:t>/</a:t>
            </a:r>
            <a:r>
              <a:rPr lang="ko-KR" altLang="en-US" dirty="0"/>
              <a:t>경북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03CD68A-D5CB-4386-9D8A-A15D4EDAA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" y="2609733"/>
            <a:ext cx="3767790" cy="23843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3940B9D-EDD1-4C87-B289-4A2D4F5DB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044" y="2609733"/>
            <a:ext cx="3767789" cy="23843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A0ECE2-2787-4547-A9C7-16BB2B2C2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587" y="2609733"/>
            <a:ext cx="3767790" cy="23843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A23B2E-52AC-468F-AABE-D52B99E8FD2C}"/>
              </a:ext>
            </a:extLst>
          </p:cNvPr>
          <p:cNvSpPr txBox="1"/>
          <p:nvPr/>
        </p:nvSpPr>
        <p:spPr>
          <a:xfrm>
            <a:off x="3423736" y="250978"/>
            <a:ext cx="64149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대구</a:t>
            </a:r>
            <a:r>
              <a:rPr lang="en-US" altLang="ko-KR" sz="1400" dirty="0"/>
              <a:t>/</a:t>
            </a:r>
            <a:r>
              <a:rPr lang="ko-KR" altLang="en-US" sz="1400" dirty="0"/>
              <a:t>경북의 경우 매년 가장 큰 경영 애로사항이 달라진다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하지만 내림차순으로 정렬 후 경영 애로사항 </a:t>
            </a:r>
            <a:r>
              <a:rPr lang="en-US" altLang="ko-KR" sz="1400" dirty="0"/>
              <a:t>TOP 3</a:t>
            </a:r>
            <a:r>
              <a:rPr lang="ko-KR" altLang="en-US" sz="1400" dirty="0"/>
              <a:t>로 한번 더 고려해보았을 때</a:t>
            </a:r>
            <a:endParaRPr lang="en-US" altLang="ko-KR" sz="1400" dirty="0"/>
          </a:p>
          <a:p>
            <a:r>
              <a:rPr lang="en-US" altLang="ko-KR" sz="1400" dirty="0"/>
              <a:t>2019 – </a:t>
            </a:r>
            <a:r>
              <a:rPr lang="ko-KR" altLang="en-US" sz="1400" dirty="0"/>
              <a:t>판로확보</a:t>
            </a:r>
            <a:r>
              <a:rPr lang="en-US" altLang="ko-KR" sz="1400" dirty="0"/>
              <a:t>, </a:t>
            </a:r>
            <a:r>
              <a:rPr lang="ko-KR" altLang="en-US" sz="1400" dirty="0"/>
              <a:t>자금확보</a:t>
            </a:r>
            <a:r>
              <a:rPr lang="en-US" altLang="ko-KR" sz="1400" dirty="0"/>
              <a:t>, </a:t>
            </a:r>
            <a:r>
              <a:rPr lang="ko-KR" altLang="en-US" sz="1400" dirty="0"/>
              <a:t>판매부진</a:t>
            </a:r>
            <a:endParaRPr lang="en-US" altLang="ko-KR" sz="1400" dirty="0"/>
          </a:p>
          <a:p>
            <a:r>
              <a:rPr lang="en-US" altLang="ko-KR" sz="1400" dirty="0"/>
              <a:t>2020 – </a:t>
            </a:r>
            <a:r>
              <a:rPr lang="ko-KR" altLang="en-US" sz="1400" dirty="0"/>
              <a:t>판매부진</a:t>
            </a:r>
            <a:r>
              <a:rPr lang="en-US" altLang="ko-KR" sz="1400" dirty="0"/>
              <a:t>, </a:t>
            </a:r>
            <a:r>
              <a:rPr lang="ko-KR" altLang="en-US" sz="1400" dirty="0"/>
              <a:t>자금확보</a:t>
            </a:r>
            <a:r>
              <a:rPr lang="en-US" altLang="ko-KR" sz="1400" dirty="0"/>
              <a:t>, </a:t>
            </a:r>
            <a:r>
              <a:rPr lang="ko-KR" altLang="en-US" sz="1400" dirty="0"/>
              <a:t>과다경쟁</a:t>
            </a:r>
            <a:endParaRPr lang="en-US" altLang="ko-KR" sz="1400" dirty="0"/>
          </a:p>
          <a:p>
            <a:r>
              <a:rPr lang="en-US" altLang="ko-KR" sz="1400" dirty="0"/>
              <a:t>2021 – </a:t>
            </a:r>
            <a:r>
              <a:rPr lang="ko-KR" altLang="en-US" sz="1400" dirty="0"/>
              <a:t>판로확보</a:t>
            </a:r>
            <a:r>
              <a:rPr lang="en-US" altLang="ko-KR" sz="1400" dirty="0"/>
              <a:t>, </a:t>
            </a:r>
            <a:r>
              <a:rPr lang="ko-KR" altLang="en-US" sz="1400" dirty="0"/>
              <a:t>원자재 수금 관련 및 가재 상승</a:t>
            </a:r>
            <a:r>
              <a:rPr lang="en-US" altLang="ko-KR" sz="1400" dirty="0"/>
              <a:t>,</a:t>
            </a:r>
            <a:r>
              <a:rPr lang="ko-KR" altLang="en-US" sz="1400" dirty="0"/>
              <a:t> 각종 규제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이는 결국 </a:t>
            </a:r>
            <a:r>
              <a:rPr lang="ko-KR" altLang="en-US" sz="1400" b="1" dirty="0"/>
              <a:t>간접환경 내 경제적요인</a:t>
            </a:r>
            <a:r>
              <a:rPr lang="ko-KR" altLang="en-US" sz="1400" dirty="0"/>
              <a:t>과 가장 관련되어 있음을 알 수 있다</a:t>
            </a:r>
            <a:r>
              <a:rPr lang="en-US" altLang="ko-KR" sz="1400" dirty="0"/>
              <a:t>.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33E463A4-43F3-46A3-92B6-9F47B5C8B7EA}"/>
              </a:ext>
            </a:extLst>
          </p:cNvPr>
          <p:cNvSpPr txBox="1">
            <a:spLocks/>
          </p:cNvSpPr>
          <p:nvPr/>
        </p:nvSpPr>
        <p:spPr>
          <a:xfrm>
            <a:off x="1147039" y="5285036"/>
            <a:ext cx="1869293" cy="110557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판로확보</a:t>
            </a:r>
            <a:endParaRPr lang="en-US" altLang="ko-KR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6613EEB6-81D8-4A67-A6AF-37ABBB33E0B2}"/>
              </a:ext>
            </a:extLst>
          </p:cNvPr>
          <p:cNvSpPr txBox="1">
            <a:spLocks/>
          </p:cNvSpPr>
          <p:nvPr/>
        </p:nvSpPr>
        <p:spPr>
          <a:xfrm>
            <a:off x="4745117" y="5402105"/>
            <a:ext cx="2003313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판매부진</a:t>
            </a:r>
            <a:endParaRPr lang="en-US" altLang="ko-KR" sz="1800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E7EEC5C8-F7FA-4B68-B363-8FCCBB231C6D}"/>
              </a:ext>
            </a:extLst>
          </p:cNvPr>
          <p:cNvSpPr txBox="1">
            <a:spLocks/>
          </p:cNvSpPr>
          <p:nvPr/>
        </p:nvSpPr>
        <p:spPr>
          <a:xfrm>
            <a:off x="9221190" y="5402105"/>
            <a:ext cx="2003313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판로확보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521478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A179D-DD51-4D77-A378-0DA6F950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40" y="139494"/>
            <a:ext cx="4062192" cy="970849"/>
          </a:xfrm>
        </p:spPr>
        <p:txBody>
          <a:bodyPr/>
          <a:lstStyle/>
          <a:p>
            <a:r>
              <a:rPr lang="ko-KR" altLang="en-US" dirty="0"/>
              <a:t>광주</a:t>
            </a:r>
            <a:r>
              <a:rPr lang="en-US" altLang="ko-KR" dirty="0"/>
              <a:t>/</a:t>
            </a:r>
            <a:r>
              <a:rPr lang="ko-KR" altLang="en-US" dirty="0"/>
              <a:t>전라</a:t>
            </a:r>
            <a:r>
              <a:rPr lang="en-US" altLang="ko-KR" dirty="0"/>
              <a:t>/</a:t>
            </a:r>
            <a:r>
              <a:rPr lang="ko-KR" altLang="en-US" dirty="0"/>
              <a:t>제주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E3C01A-339A-4B5B-BABD-38B6CED22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4" y="2942718"/>
            <a:ext cx="3482690" cy="22039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DA7779-4049-4FA2-98C3-92BCDD75D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95" y="2942718"/>
            <a:ext cx="3612973" cy="22864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8000B4C-C4BB-4C95-AAB7-500A95E34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49" y="2942718"/>
            <a:ext cx="3612972" cy="2286405"/>
          </a:xfrm>
          <a:prstGeom prst="rect">
            <a:avLst/>
          </a:prstGeom>
        </p:spPr>
      </p:pic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098F86B4-8C0B-4058-9603-7F283A91457C}"/>
              </a:ext>
            </a:extLst>
          </p:cNvPr>
          <p:cNvSpPr txBox="1">
            <a:spLocks/>
          </p:cNvSpPr>
          <p:nvPr/>
        </p:nvSpPr>
        <p:spPr>
          <a:xfrm>
            <a:off x="1145968" y="5485230"/>
            <a:ext cx="1914501" cy="8714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임금상승</a:t>
            </a:r>
            <a:endParaRPr lang="en-US" altLang="ko-KR" sz="1800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3AEF3EF6-7739-42FC-BF2D-DAAA4CCA20AA}"/>
              </a:ext>
            </a:extLst>
          </p:cNvPr>
          <p:cNvSpPr txBox="1">
            <a:spLocks/>
          </p:cNvSpPr>
          <p:nvPr/>
        </p:nvSpPr>
        <p:spPr>
          <a:xfrm>
            <a:off x="4443305" y="5485231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판매부진</a:t>
            </a:r>
            <a:endParaRPr lang="en-US" altLang="ko-KR" sz="1800" dirty="0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419F5945-6955-410E-AE31-5C1FB13F71CE}"/>
              </a:ext>
            </a:extLst>
          </p:cNvPr>
          <p:cNvSpPr txBox="1">
            <a:spLocks/>
          </p:cNvSpPr>
          <p:nvPr/>
        </p:nvSpPr>
        <p:spPr>
          <a:xfrm>
            <a:off x="8616557" y="5495937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 확보</a:t>
            </a:r>
            <a:endParaRPr lang="en-US" altLang="ko-KR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977D7B-149D-468C-BB2F-11E47E145561}"/>
              </a:ext>
            </a:extLst>
          </p:cNvPr>
          <p:cNvSpPr txBox="1"/>
          <p:nvPr/>
        </p:nvSpPr>
        <p:spPr>
          <a:xfrm>
            <a:off x="4644323" y="501332"/>
            <a:ext cx="6850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광주</a:t>
            </a:r>
            <a:r>
              <a:rPr lang="en-US" altLang="ko-KR" sz="1500" dirty="0"/>
              <a:t>/</a:t>
            </a:r>
            <a:r>
              <a:rPr lang="ko-KR" altLang="en-US" sz="1500" dirty="0"/>
              <a:t>전라</a:t>
            </a:r>
            <a:r>
              <a:rPr lang="en-US" altLang="ko-KR" sz="1500" dirty="0"/>
              <a:t>/</a:t>
            </a:r>
            <a:r>
              <a:rPr lang="ko-KR" altLang="en-US" sz="1500" dirty="0"/>
              <a:t>제주의 경우 매년 가장 큰 경영 애로사항이 달라진다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ko-KR" altLang="en-US" sz="1500" dirty="0"/>
              <a:t>하지만 내림차순으로 정렬 후 경영 애로사항 </a:t>
            </a:r>
            <a:r>
              <a:rPr lang="en-US" altLang="ko-KR" sz="1500" dirty="0"/>
              <a:t>TOP 3</a:t>
            </a:r>
            <a:r>
              <a:rPr lang="ko-KR" altLang="en-US" sz="1500" dirty="0"/>
              <a:t>를 한번 더 고려해보았을 때</a:t>
            </a:r>
            <a:endParaRPr lang="en-US" altLang="ko-KR" sz="1500" dirty="0"/>
          </a:p>
          <a:p>
            <a:r>
              <a:rPr lang="en-US" altLang="ko-KR" sz="1500" dirty="0"/>
              <a:t>2019 – </a:t>
            </a:r>
            <a:r>
              <a:rPr lang="ko-KR" altLang="en-US" sz="1500" dirty="0"/>
              <a:t>임금상승</a:t>
            </a:r>
            <a:r>
              <a:rPr lang="en-US" altLang="ko-KR" sz="1500" dirty="0"/>
              <a:t>, </a:t>
            </a:r>
            <a:r>
              <a:rPr lang="ko-KR" altLang="en-US" sz="1500" dirty="0"/>
              <a:t>필요인력 확보</a:t>
            </a:r>
            <a:r>
              <a:rPr lang="en-US" altLang="ko-KR" sz="1500" dirty="0"/>
              <a:t>, </a:t>
            </a:r>
            <a:r>
              <a:rPr lang="ko-KR" altLang="en-US" sz="1500" dirty="0"/>
              <a:t>기술혁신</a:t>
            </a:r>
            <a:r>
              <a:rPr lang="en-US" altLang="ko-KR" sz="1500" dirty="0"/>
              <a:t>/</a:t>
            </a:r>
            <a:r>
              <a:rPr lang="ko-KR" altLang="en-US" sz="1500" dirty="0"/>
              <a:t>신제품 개발 부진</a:t>
            </a:r>
            <a:endParaRPr lang="en-US" altLang="ko-KR" sz="1500" dirty="0"/>
          </a:p>
          <a:p>
            <a:r>
              <a:rPr lang="en-US" altLang="ko-KR" sz="1500" dirty="0"/>
              <a:t>2020 – </a:t>
            </a:r>
            <a:r>
              <a:rPr lang="ko-KR" altLang="en-US" sz="1500" dirty="0"/>
              <a:t>판매부진</a:t>
            </a:r>
            <a:r>
              <a:rPr lang="en-US" altLang="ko-KR" sz="1500" dirty="0"/>
              <a:t>, </a:t>
            </a:r>
            <a:r>
              <a:rPr lang="ko-KR" altLang="en-US" sz="1500" dirty="0"/>
              <a:t>소비심리 위축</a:t>
            </a:r>
            <a:r>
              <a:rPr lang="en-US" altLang="ko-KR" sz="1500" dirty="0"/>
              <a:t>, </a:t>
            </a:r>
            <a:r>
              <a:rPr lang="ko-KR" altLang="en-US" sz="1500" dirty="0"/>
              <a:t>과다경쟁</a:t>
            </a:r>
            <a:endParaRPr lang="en-US" altLang="ko-KR" sz="1500" dirty="0"/>
          </a:p>
          <a:p>
            <a:r>
              <a:rPr lang="en-US" altLang="ko-KR" sz="1500" dirty="0"/>
              <a:t>2021 – </a:t>
            </a:r>
            <a:r>
              <a:rPr lang="ko-KR" altLang="en-US" sz="1500" dirty="0"/>
              <a:t>자금확보</a:t>
            </a:r>
            <a:r>
              <a:rPr lang="en-US" altLang="ko-KR" sz="1500" dirty="0"/>
              <a:t>, </a:t>
            </a:r>
            <a:r>
              <a:rPr lang="ko-KR" altLang="en-US" sz="1500" dirty="0"/>
              <a:t>판로 확보</a:t>
            </a:r>
            <a:r>
              <a:rPr lang="en-US" altLang="ko-KR" sz="1500" dirty="0"/>
              <a:t>, </a:t>
            </a:r>
            <a:r>
              <a:rPr lang="ko-KR" altLang="en-US" sz="1500" dirty="0"/>
              <a:t>필요인력 확보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이는 결국 </a:t>
            </a:r>
            <a:r>
              <a:rPr lang="ko-KR" altLang="en-US" sz="1500" b="1" dirty="0"/>
              <a:t>하나의 환경에 애로사항이 집중된 것이 아님</a:t>
            </a:r>
            <a:r>
              <a:rPr lang="ko-KR" altLang="en-US" sz="1500" dirty="0"/>
              <a:t>을</a:t>
            </a:r>
            <a:r>
              <a:rPr lang="ko-KR" altLang="en-US" sz="1500" b="1" dirty="0"/>
              <a:t> </a:t>
            </a:r>
            <a:r>
              <a:rPr lang="ko-KR" altLang="en-US" sz="1500" dirty="0"/>
              <a:t>알 수 있다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262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B4E5F4-DC81-421F-8D89-D9EAD200E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BC996-13AB-4052-97B2-B142104BC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522659-3E3B-4BE2-A2ED-4AF3E36C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42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0B8B9CA9-BB8E-4C01-B4B5-13B5AF6EE512}"/>
              </a:ext>
            </a:extLst>
          </p:cNvPr>
          <p:cNvGraphicFramePr/>
          <p:nvPr/>
        </p:nvGraphicFramePr>
        <p:xfrm>
          <a:off x="605831" y="1224365"/>
          <a:ext cx="7142820" cy="3893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70BFD12-AE0D-4180-A937-16C3A7426F72}"/>
              </a:ext>
            </a:extLst>
          </p:cNvPr>
          <p:cNvSpPr txBox="1">
            <a:spLocks/>
          </p:cNvSpPr>
          <p:nvPr/>
        </p:nvSpPr>
        <p:spPr>
          <a:xfrm>
            <a:off x="8685971" y="3020824"/>
            <a:ext cx="2842884" cy="13492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[</a:t>
            </a:r>
            <a:r>
              <a:rPr lang="ko-KR" altLang="en-US" sz="1800" dirty="0"/>
              <a:t>경쟁자</a:t>
            </a:r>
            <a:r>
              <a:rPr lang="en-US" altLang="ko-KR" sz="1800" dirty="0"/>
              <a:t>]</a:t>
            </a:r>
          </a:p>
          <a:p>
            <a:pPr>
              <a:buFontTx/>
              <a:buChar char="-"/>
            </a:pPr>
            <a:r>
              <a:rPr lang="ko-KR" altLang="en-US" sz="1800" dirty="0"/>
              <a:t>인천</a:t>
            </a:r>
            <a:r>
              <a:rPr lang="en-US" altLang="ko-KR" sz="1800" dirty="0"/>
              <a:t>/</a:t>
            </a:r>
            <a:r>
              <a:rPr lang="ko-KR" altLang="en-US" sz="1800" dirty="0"/>
              <a:t>경기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부산</a:t>
            </a:r>
            <a:r>
              <a:rPr lang="en-US" altLang="ko-KR" sz="1800" dirty="0"/>
              <a:t>/</a:t>
            </a:r>
            <a:r>
              <a:rPr lang="ko-KR" altLang="en-US" sz="1800" dirty="0"/>
              <a:t>울산</a:t>
            </a:r>
            <a:r>
              <a:rPr lang="en-US" altLang="ko-KR" sz="1800" dirty="0"/>
              <a:t>/</a:t>
            </a:r>
            <a:r>
              <a:rPr lang="ko-KR" altLang="en-US" sz="1800" dirty="0"/>
              <a:t>경남</a:t>
            </a:r>
            <a:endParaRPr lang="en-US" altLang="ko-KR" sz="1800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F8C7C95-07E7-42E3-AAE0-D50602965C6C}"/>
              </a:ext>
            </a:extLst>
          </p:cNvPr>
          <p:cNvSpPr txBox="1">
            <a:spLocks/>
          </p:cNvSpPr>
          <p:nvPr/>
        </p:nvSpPr>
        <p:spPr>
          <a:xfrm>
            <a:off x="8685972" y="598989"/>
            <a:ext cx="2842884" cy="197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[</a:t>
            </a:r>
            <a:r>
              <a:rPr lang="ko-KR" altLang="en-US" sz="1800" dirty="0"/>
              <a:t>경제적 요인</a:t>
            </a:r>
            <a:r>
              <a:rPr lang="en-US" altLang="ko-KR" sz="1800" dirty="0"/>
              <a:t>]</a:t>
            </a:r>
          </a:p>
          <a:p>
            <a:pPr>
              <a:buFontTx/>
              <a:buChar char="-"/>
            </a:pPr>
            <a:r>
              <a:rPr lang="ko-KR" altLang="en-US" sz="1800" dirty="0"/>
              <a:t>서울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대전</a:t>
            </a:r>
            <a:r>
              <a:rPr lang="en-US" altLang="ko-KR" sz="1800" dirty="0"/>
              <a:t>/</a:t>
            </a:r>
            <a:r>
              <a:rPr lang="ko-KR" altLang="en-US" sz="1800" dirty="0"/>
              <a:t>세종</a:t>
            </a:r>
            <a:r>
              <a:rPr lang="en-US" altLang="ko-KR" sz="1800" dirty="0"/>
              <a:t>/</a:t>
            </a:r>
            <a:r>
              <a:rPr lang="ko-KR" altLang="en-US" sz="1800" dirty="0"/>
              <a:t>충청</a:t>
            </a:r>
            <a:r>
              <a:rPr lang="en-US" altLang="ko-KR" sz="1800" dirty="0"/>
              <a:t>/</a:t>
            </a:r>
            <a:r>
              <a:rPr lang="ko-KR" altLang="en-US" sz="1800" dirty="0"/>
              <a:t>강원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부산</a:t>
            </a:r>
            <a:r>
              <a:rPr lang="en-US" altLang="ko-KR" sz="1800" dirty="0"/>
              <a:t>/</a:t>
            </a:r>
            <a:r>
              <a:rPr lang="ko-KR" altLang="en-US" sz="1800" dirty="0"/>
              <a:t>울산</a:t>
            </a:r>
            <a:r>
              <a:rPr lang="en-US" altLang="ko-KR" sz="1800" dirty="0"/>
              <a:t>/</a:t>
            </a:r>
            <a:r>
              <a:rPr lang="ko-KR" altLang="en-US" sz="1800" dirty="0"/>
              <a:t>경남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대구</a:t>
            </a:r>
            <a:r>
              <a:rPr lang="en-US" altLang="ko-KR" sz="1800" dirty="0"/>
              <a:t>/</a:t>
            </a:r>
            <a:r>
              <a:rPr lang="ko-KR" altLang="en-US" sz="1800" dirty="0"/>
              <a:t>경북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80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40AEB6A5-3DD2-42BC-A17A-4E79CCF601E2}"/>
              </a:ext>
            </a:extLst>
          </p:cNvPr>
          <p:cNvSpPr txBox="1">
            <a:spLocks/>
          </p:cNvSpPr>
          <p:nvPr/>
        </p:nvSpPr>
        <p:spPr>
          <a:xfrm>
            <a:off x="8685971" y="4819481"/>
            <a:ext cx="2842884" cy="7956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[</a:t>
            </a:r>
            <a:r>
              <a:rPr lang="ko-KR" altLang="en-US" sz="1800" dirty="0"/>
              <a:t>그 외</a:t>
            </a:r>
            <a:r>
              <a:rPr lang="en-US" altLang="ko-KR" sz="1800" dirty="0"/>
              <a:t>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- </a:t>
            </a:r>
            <a:r>
              <a:rPr lang="ko-KR" altLang="en-US" sz="1800" dirty="0"/>
              <a:t>광주</a:t>
            </a:r>
            <a:r>
              <a:rPr lang="en-US" altLang="ko-KR" sz="1800" dirty="0"/>
              <a:t>/</a:t>
            </a:r>
            <a:r>
              <a:rPr lang="ko-KR" altLang="en-US" sz="1800" dirty="0"/>
              <a:t>전라</a:t>
            </a:r>
            <a:r>
              <a:rPr lang="en-US" altLang="ko-KR" sz="1800" dirty="0"/>
              <a:t>/</a:t>
            </a:r>
            <a:r>
              <a:rPr lang="ko-KR" altLang="en-US" sz="1800" dirty="0"/>
              <a:t>제주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8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ED562D0-8E68-41B7-BB0F-EEF723183CE1}"/>
              </a:ext>
            </a:extLst>
          </p:cNvPr>
          <p:cNvCxnSpPr>
            <a:cxnSpLocks/>
          </p:cNvCxnSpPr>
          <p:nvPr/>
        </p:nvCxnSpPr>
        <p:spPr>
          <a:xfrm flipV="1">
            <a:off x="6466114" y="829981"/>
            <a:ext cx="2093686" cy="564656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8E7ECE3-E854-4490-9CDB-7F27BE55C0D8}"/>
              </a:ext>
            </a:extLst>
          </p:cNvPr>
          <p:cNvCxnSpPr>
            <a:cxnSpLocks/>
          </p:cNvCxnSpPr>
          <p:nvPr/>
        </p:nvCxnSpPr>
        <p:spPr>
          <a:xfrm>
            <a:off x="6623050" y="2724150"/>
            <a:ext cx="1987550" cy="5058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제목 1">
            <a:extLst>
              <a:ext uri="{FF2B5EF4-FFF2-40B4-BE49-F238E27FC236}">
                <a16:creationId xmlns:a16="http://schemas.microsoft.com/office/drawing/2014/main" id="{7B5809D4-5A60-451A-907F-B6D9E978E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14" y="49986"/>
            <a:ext cx="2887181" cy="88816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/>
              <a:t>요약해보자면</a:t>
            </a:r>
            <a:r>
              <a:rPr lang="en-US" altLang="ko-KR" sz="3200" b="1" dirty="0"/>
              <a:t>,,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7460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2E287-47EA-4974-914A-0EE44CE3A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560" y="603485"/>
            <a:ext cx="9276588" cy="87138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/>
              <a:t>IT </a:t>
            </a:r>
            <a:r>
              <a:rPr lang="ko-KR" altLang="en-US" sz="2800" dirty="0"/>
              <a:t>제조업은 경기도에 집중</a:t>
            </a:r>
            <a:r>
              <a:rPr lang="en-US" altLang="ko-KR" sz="2800" dirty="0"/>
              <a:t>, IT </a:t>
            </a:r>
            <a:r>
              <a:rPr lang="ko-KR" altLang="en-US" sz="2800" dirty="0"/>
              <a:t>소프트웨어는 서울에 집중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7AD40F-5693-4BAE-9F48-77503A9E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C18495-6D9E-4C75-8D7E-E230480C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AAA383-3ED6-413D-83AA-BCE921656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43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6E8705D-4134-4F87-82B2-75D1DC9B2A8B}"/>
              </a:ext>
            </a:extLst>
          </p:cNvPr>
          <p:cNvSpPr txBox="1">
            <a:spLocks/>
          </p:cNvSpPr>
          <p:nvPr/>
        </p:nvSpPr>
        <p:spPr>
          <a:xfrm>
            <a:off x="1414568" y="1540818"/>
            <a:ext cx="9212580" cy="871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ko-KR" altLang="en-US" sz="4000" dirty="0"/>
              <a:t>그 쏠림을 </a:t>
            </a:r>
            <a:r>
              <a:rPr lang="ko-KR" altLang="en-US" sz="4000" b="1" dirty="0">
                <a:solidFill>
                  <a:srgbClr val="C00000"/>
                </a:solidFill>
              </a:rPr>
              <a:t>대구</a:t>
            </a:r>
            <a:r>
              <a:rPr lang="ko-KR" altLang="en-US" sz="4000" dirty="0"/>
              <a:t>로 이동할 수 없을까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88ABCB3-D453-43EB-9530-163ED33BBDCE}"/>
              </a:ext>
            </a:extLst>
          </p:cNvPr>
          <p:cNvSpPr txBox="1">
            <a:spLocks/>
          </p:cNvSpPr>
          <p:nvPr/>
        </p:nvSpPr>
        <p:spPr>
          <a:xfrm>
            <a:off x="1563117" y="3014484"/>
            <a:ext cx="8915481" cy="2202267"/>
          </a:xfrm>
          <a:custGeom>
            <a:avLst/>
            <a:gdLst>
              <a:gd name="connsiteX0" fmla="*/ 0 w 8915481"/>
              <a:gd name="connsiteY0" fmla="*/ 0 h 2202267"/>
              <a:gd name="connsiteX1" fmla="*/ 8915481 w 8915481"/>
              <a:gd name="connsiteY1" fmla="*/ 0 h 2202267"/>
              <a:gd name="connsiteX2" fmla="*/ 8915481 w 8915481"/>
              <a:gd name="connsiteY2" fmla="*/ 2202267 h 2202267"/>
              <a:gd name="connsiteX3" fmla="*/ 0 w 8915481"/>
              <a:gd name="connsiteY3" fmla="*/ 2202267 h 2202267"/>
              <a:gd name="connsiteX4" fmla="*/ 0 w 8915481"/>
              <a:gd name="connsiteY4" fmla="*/ 0 h 220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5481" h="2202267" fill="none" extrusionOk="0">
                <a:moveTo>
                  <a:pt x="0" y="0"/>
                </a:moveTo>
                <a:cubicBezTo>
                  <a:pt x="3733404" y="-168461"/>
                  <a:pt x="6944514" y="-3675"/>
                  <a:pt x="8915481" y="0"/>
                </a:cubicBezTo>
                <a:cubicBezTo>
                  <a:pt x="9063231" y="433217"/>
                  <a:pt x="9055183" y="1761892"/>
                  <a:pt x="8915481" y="2202267"/>
                </a:cubicBezTo>
                <a:cubicBezTo>
                  <a:pt x="7224434" y="2271966"/>
                  <a:pt x="2226426" y="2237756"/>
                  <a:pt x="0" y="2202267"/>
                </a:cubicBezTo>
                <a:cubicBezTo>
                  <a:pt x="-126501" y="1561523"/>
                  <a:pt x="-123523" y="906562"/>
                  <a:pt x="0" y="0"/>
                </a:cubicBezTo>
                <a:close/>
              </a:path>
              <a:path w="8915481" h="2202267" stroke="0" extrusionOk="0">
                <a:moveTo>
                  <a:pt x="0" y="0"/>
                </a:moveTo>
                <a:cubicBezTo>
                  <a:pt x="2044275" y="129658"/>
                  <a:pt x="7985319" y="144171"/>
                  <a:pt x="8915481" y="0"/>
                </a:cubicBezTo>
                <a:cubicBezTo>
                  <a:pt x="8794776" y="557139"/>
                  <a:pt x="8976653" y="1258779"/>
                  <a:pt x="8915481" y="2202267"/>
                </a:cubicBezTo>
                <a:cubicBezTo>
                  <a:pt x="6888919" y="2155040"/>
                  <a:pt x="1056227" y="2156651"/>
                  <a:pt x="0" y="2202267"/>
                </a:cubicBezTo>
                <a:cubicBezTo>
                  <a:pt x="57166" y="1502157"/>
                  <a:pt x="2022" y="753573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57817230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600" dirty="0"/>
              <a:t>대구</a:t>
            </a:r>
            <a:r>
              <a:rPr lang="en-US" altLang="ko-KR" sz="3600" dirty="0"/>
              <a:t>,</a:t>
            </a:r>
            <a:r>
              <a:rPr lang="ko-KR" altLang="en-US" sz="3600" dirty="0"/>
              <a:t>경북의 경영 애로사항인 </a:t>
            </a:r>
            <a:endParaRPr lang="en-US" altLang="ko-KR" sz="3600" dirty="0"/>
          </a:p>
          <a:p>
            <a:pPr algn="ctr">
              <a:lnSpc>
                <a:spcPct val="150000"/>
              </a:lnSpc>
            </a:pPr>
            <a:r>
              <a:rPr lang="ko-KR" altLang="en-US" sz="3600" dirty="0"/>
              <a:t>경제적 요인만이 </a:t>
            </a:r>
            <a:r>
              <a:rPr lang="ko-KR" altLang="en-US" sz="3600" b="1" dirty="0">
                <a:solidFill>
                  <a:schemeClr val="accent2"/>
                </a:solidFill>
              </a:rPr>
              <a:t>유일한 해결책</a:t>
            </a:r>
            <a:r>
              <a:rPr lang="ko-KR" altLang="en-US" sz="3600" dirty="0"/>
              <a:t>일까</a:t>
            </a:r>
            <a:r>
              <a:rPr lang="en-US" altLang="ko-KR" sz="3600" dirty="0"/>
              <a:t>?</a:t>
            </a:r>
            <a:r>
              <a:rPr lang="ko-KR" alt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6240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2F971D44-EE42-2F66-38BB-FDB93A0DCC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821" b="9821"/>
          <a:stretch>
            <a:fillRect/>
          </a:stretch>
        </p:blipFill>
        <p:spPr/>
      </p:pic>
      <p:sp>
        <p:nvSpPr>
          <p:cNvPr id="9" name="제목 6">
            <a:extLst>
              <a:ext uri="{FF2B5EF4-FFF2-40B4-BE49-F238E27FC236}">
                <a16:creationId xmlns:a16="http://schemas.microsoft.com/office/drawing/2014/main" id="{B2A6922B-62B3-41B7-9604-87AB8FA86A10}"/>
              </a:ext>
            </a:extLst>
          </p:cNvPr>
          <p:cNvSpPr>
            <a:spLocks noGrp="1"/>
          </p:cNvSpPr>
          <p:nvPr>
            <p:ph type="title"/>
          </p:nvPr>
        </p:nvSpPr>
        <p:spPr>
          <a:custGeom>
            <a:avLst/>
            <a:gdLst>
              <a:gd name="connsiteX0" fmla="*/ 2962275 w 5924550"/>
              <a:gd name="connsiteY0" fmla="*/ 0 h 5924550"/>
              <a:gd name="connsiteX1" fmla="*/ 5924550 w 5924550"/>
              <a:gd name="connsiteY1" fmla="*/ 2962275 h 5924550"/>
              <a:gd name="connsiteX2" fmla="*/ 2962275 w 5924550"/>
              <a:gd name="connsiteY2" fmla="*/ 5924550 h 5924550"/>
              <a:gd name="connsiteX3" fmla="*/ 0 w 5924550"/>
              <a:gd name="connsiteY3" fmla="*/ 2962275 h 5924550"/>
              <a:gd name="connsiteX4" fmla="*/ 2962275 w 5924550"/>
              <a:gd name="connsiteY4" fmla="*/ 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4550" h="5924550" fill="none" extrusionOk="0">
                <a:moveTo>
                  <a:pt x="2962275" y="0"/>
                </a:moveTo>
                <a:cubicBezTo>
                  <a:pt x="4867218" y="118750"/>
                  <a:pt x="6063007" y="889177"/>
                  <a:pt x="5924550" y="2962275"/>
                </a:cubicBezTo>
                <a:cubicBezTo>
                  <a:pt x="6137235" y="4379221"/>
                  <a:pt x="4219785" y="6110062"/>
                  <a:pt x="2962275" y="5924550"/>
                </a:cubicBezTo>
                <a:cubicBezTo>
                  <a:pt x="1195923" y="6178433"/>
                  <a:pt x="-150151" y="4369886"/>
                  <a:pt x="0" y="2962275"/>
                </a:cubicBezTo>
                <a:cubicBezTo>
                  <a:pt x="362070" y="1309703"/>
                  <a:pt x="1367790" y="68681"/>
                  <a:pt x="2962275" y="0"/>
                </a:cubicBezTo>
                <a:close/>
              </a:path>
              <a:path w="5924550" h="5924550" stroke="0" extrusionOk="0">
                <a:moveTo>
                  <a:pt x="2962275" y="0"/>
                </a:moveTo>
                <a:cubicBezTo>
                  <a:pt x="4767122" y="-324296"/>
                  <a:pt x="5956488" y="967783"/>
                  <a:pt x="5924550" y="2962275"/>
                </a:cubicBezTo>
                <a:cubicBezTo>
                  <a:pt x="5812276" y="4840205"/>
                  <a:pt x="4232775" y="6205238"/>
                  <a:pt x="2962275" y="5924550"/>
                </a:cubicBezTo>
                <a:cubicBezTo>
                  <a:pt x="1210219" y="5579935"/>
                  <a:pt x="116647" y="4697879"/>
                  <a:pt x="0" y="2962275"/>
                </a:cubicBezTo>
                <a:cubicBezTo>
                  <a:pt x="170171" y="1455426"/>
                  <a:pt x="1572924" y="147126"/>
                  <a:pt x="2962275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326647638"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>
            <a:normAutofit fontScale="90000"/>
          </a:bodyPr>
          <a:lstStyle/>
          <a:p>
            <a:pPr algn="ctr"/>
            <a:br>
              <a:rPr lang="en-US" altLang="ko-KR" sz="6600" b="1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en-US" altLang="ko-KR" sz="6600" b="1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en-US" altLang="ko-KR" sz="6600" b="1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en-US" altLang="ko-KR" sz="66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sz="6600" b="1" dirty="0">
                <a:solidFill>
                  <a:schemeClr val="accent5">
                    <a:lumMod val="75000"/>
                  </a:schemeClr>
                </a:solidFill>
              </a:rPr>
              <a:t>4. </a:t>
            </a:r>
            <a:r>
              <a:rPr lang="ko-KR" altLang="en-US" sz="6600" b="1" dirty="0">
                <a:solidFill>
                  <a:schemeClr val="accent5">
                    <a:lumMod val="75000"/>
                  </a:schemeClr>
                </a:solidFill>
              </a:rPr>
              <a:t>결론</a:t>
            </a:r>
            <a:br>
              <a:rPr lang="en-US" altLang="ko-KR" sz="3600" b="1" dirty="0"/>
            </a:br>
            <a:br>
              <a:rPr lang="en-US" altLang="ko-KR" sz="3600" b="1" dirty="0"/>
            </a:br>
            <a:r>
              <a:rPr lang="ko-KR" altLang="en-US" sz="3600" b="1" dirty="0"/>
              <a:t>대구의 </a:t>
            </a:r>
            <a:r>
              <a:rPr lang="en-US" altLang="ko-KR" sz="3600" b="1" dirty="0"/>
              <a:t>IT </a:t>
            </a:r>
            <a:r>
              <a:rPr lang="ko-KR" altLang="en-US" sz="3600" b="1" dirty="0"/>
              <a:t>분야의</a:t>
            </a:r>
            <a:br>
              <a:rPr lang="en-US" altLang="ko-KR" sz="3600" b="1" dirty="0"/>
            </a:br>
            <a:r>
              <a:rPr lang="ko-KR" altLang="en-US" sz="3600" b="1" dirty="0"/>
              <a:t>발전을 위한 해결방향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B89848-0134-421B-B499-3B946C819D1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EB9769-A029-4D28-838D-B6B1BB55D4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5961E8-592F-4248-B54A-321E08733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44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760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968740-5E87-4C56-ADAE-8192E1CD5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71C210-9E03-4F90-A362-1646C447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8FBA34-9CB1-472C-B939-83B1E1D05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45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427571DD-5EF9-46F0-8025-8A2A7302E1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1441599"/>
              </p:ext>
            </p:extLst>
          </p:nvPr>
        </p:nvGraphicFramePr>
        <p:xfrm>
          <a:off x="2310217" y="660973"/>
          <a:ext cx="6464975" cy="414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내용 개체 틀 7">
            <a:extLst>
              <a:ext uri="{FF2B5EF4-FFF2-40B4-BE49-F238E27FC236}">
                <a16:creationId xmlns:a16="http://schemas.microsoft.com/office/drawing/2014/main" id="{91FBD7CE-A5C7-419F-AF46-0FCD1D215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40307" y="207953"/>
            <a:ext cx="5456621" cy="160500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지역 인구수와 산업 규모만이 비교할 수 없다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ko-KR" altLang="en-US" sz="2000" dirty="0"/>
              <a:t>서울과 경기는 인구수와 산업규모가 비례</a:t>
            </a:r>
            <a:br>
              <a:rPr lang="en-US" altLang="ko-KR" sz="2000" dirty="0"/>
            </a:br>
            <a:r>
              <a:rPr lang="ko-KR" altLang="en-US" sz="2000" dirty="0"/>
              <a:t>지방은 비례하지 않음</a:t>
            </a:r>
            <a:endParaRPr lang="en-US" altLang="ko-KR" sz="2000" dirty="0"/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923D4DD6-B107-44B6-8814-F92234B1531D}"/>
              </a:ext>
            </a:extLst>
          </p:cNvPr>
          <p:cNvSpPr txBox="1">
            <a:spLocks/>
          </p:cNvSpPr>
          <p:nvPr/>
        </p:nvSpPr>
        <p:spPr>
          <a:xfrm>
            <a:off x="7901970" y="2855423"/>
            <a:ext cx="3713957" cy="1695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대구</a:t>
            </a:r>
            <a:r>
              <a:rPr lang="en-US" altLang="ko-KR" sz="2000" dirty="0"/>
              <a:t>, </a:t>
            </a:r>
            <a:r>
              <a:rPr lang="ko-KR" altLang="en-US" sz="2000" dirty="0"/>
              <a:t>경북 지역의 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경영상 가장 큰 애로사항은 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경제적 부분이다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1" name="내용 개체 틀 7">
            <a:extLst>
              <a:ext uri="{FF2B5EF4-FFF2-40B4-BE49-F238E27FC236}">
                <a16:creationId xmlns:a16="http://schemas.microsoft.com/office/drawing/2014/main" id="{015573B4-3C96-4D30-ADD7-57279133965F}"/>
              </a:ext>
            </a:extLst>
          </p:cNvPr>
          <p:cNvSpPr txBox="1">
            <a:spLocks/>
          </p:cNvSpPr>
          <p:nvPr/>
        </p:nvSpPr>
        <p:spPr>
          <a:xfrm>
            <a:off x="282632" y="2289808"/>
            <a:ext cx="4636009" cy="1784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직장선택에서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서울은 임금이 영향 미침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지방은 임금만이 영향을 미치지 않음</a:t>
            </a:r>
            <a:endParaRPr lang="en-US" altLang="ko-KR" sz="2000" dirty="0"/>
          </a:p>
        </p:txBody>
      </p:sp>
      <p:sp>
        <p:nvSpPr>
          <p:cNvPr id="12" name="내용 개체 틀 7">
            <a:extLst>
              <a:ext uri="{FF2B5EF4-FFF2-40B4-BE49-F238E27FC236}">
                <a16:creationId xmlns:a16="http://schemas.microsoft.com/office/drawing/2014/main" id="{6EA28C94-2D7E-47B8-B290-BF20A9890826}"/>
              </a:ext>
            </a:extLst>
          </p:cNvPr>
          <p:cNvSpPr txBox="1">
            <a:spLocks/>
          </p:cNvSpPr>
          <p:nvPr/>
        </p:nvSpPr>
        <p:spPr>
          <a:xfrm>
            <a:off x="642366" y="4849544"/>
            <a:ext cx="10779252" cy="1746757"/>
          </a:xfrm>
          <a:custGeom>
            <a:avLst/>
            <a:gdLst>
              <a:gd name="connsiteX0" fmla="*/ 0 w 10779252"/>
              <a:gd name="connsiteY0" fmla="*/ 0 h 1746757"/>
              <a:gd name="connsiteX1" fmla="*/ 275470 w 10779252"/>
              <a:gd name="connsiteY1" fmla="*/ 0 h 1746757"/>
              <a:gd name="connsiteX2" fmla="*/ 550940 w 10779252"/>
              <a:gd name="connsiteY2" fmla="*/ 0 h 1746757"/>
              <a:gd name="connsiteX3" fmla="*/ 826409 w 10779252"/>
              <a:gd name="connsiteY3" fmla="*/ 0 h 1746757"/>
              <a:gd name="connsiteX4" fmla="*/ 1209672 w 10779252"/>
              <a:gd name="connsiteY4" fmla="*/ 0 h 1746757"/>
              <a:gd name="connsiteX5" fmla="*/ 1700726 w 10779252"/>
              <a:gd name="connsiteY5" fmla="*/ 0 h 1746757"/>
              <a:gd name="connsiteX6" fmla="*/ 1976196 w 10779252"/>
              <a:gd name="connsiteY6" fmla="*/ 0 h 1746757"/>
              <a:gd name="connsiteX7" fmla="*/ 2467251 w 10779252"/>
              <a:gd name="connsiteY7" fmla="*/ 0 h 1746757"/>
              <a:gd name="connsiteX8" fmla="*/ 3173891 w 10779252"/>
              <a:gd name="connsiteY8" fmla="*/ 0 h 1746757"/>
              <a:gd name="connsiteX9" fmla="*/ 3880531 w 10779252"/>
              <a:gd name="connsiteY9" fmla="*/ 0 h 1746757"/>
              <a:gd name="connsiteX10" fmla="*/ 4587171 w 10779252"/>
              <a:gd name="connsiteY10" fmla="*/ 0 h 1746757"/>
              <a:gd name="connsiteX11" fmla="*/ 4862640 w 10779252"/>
              <a:gd name="connsiteY11" fmla="*/ 0 h 1746757"/>
              <a:gd name="connsiteX12" fmla="*/ 5677073 w 10779252"/>
              <a:gd name="connsiteY12" fmla="*/ 0 h 1746757"/>
              <a:gd name="connsiteX13" fmla="*/ 6383713 w 10779252"/>
              <a:gd name="connsiteY13" fmla="*/ 0 h 1746757"/>
              <a:gd name="connsiteX14" fmla="*/ 7090352 w 10779252"/>
              <a:gd name="connsiteY14" fmla="*/ 0 h 1746757"/>
              <a:gd name="connsiteX15" fmla="*/ 7904785 w 10779252"/>
              <a:gd name="connsiteY15" fmla="*/ 0 h 1746757"/>
              <a:gd name="connsiteX16" fmla="*/ 8395840 w 10779252"/>
              <a:gd name="connsiteY16" fmla="*/ 0 h 1746757"/>
              <a:gd name="connsiteX17" fmla="*/ 8671309 w 10779252"/>
              <a:gd name="connsiteY17" fmla="*/ 0 h 1746757"/>
              <a:gd name="connsiteX18" fmla="*/ 9162364 w 10779252"/>
              <a:gd name="connsiteY18" fmla="*/ 0 h 1746757"/>
              <a:gd name="connsiteX19" fmla="*/ 9545626 w 10779252"/>
              <a:gd name="connsiteY19" fmla="*/ 0 h 1746757"/>
              <a:gd name="connsiteX20" fmla="*/ 10779252 w 10779252"/>
              <a:gd name="connsiteY20" fmla="*/ 0 h 1746757"/>
              <a:gd name="connsiteX21" fmla="*/ 10779252 w 10779252"/>
              <a:gd name="connsiteY21" fmla="*/ 617187 h 1746757"/>
              <a:gd name="connsiteX22" fmla="*/ 10779252 w 10779252"/>
              <a:gd name="connsiteY22" fmla="*/ 1234375 h 1746757"/>
              <a:gd name="connsiteX23" fmla="*/ 10779252 w 10779252"/>
              <a:gd name="connsiteY23" fmla="*/ 1746757 h 1746757"/>
              <a:gd name="connsiteX24" fmla="*/ 10288197 w 10779252"/>
              <a:gd name="connsiteY24" fmla="*/ 1746757 h 1746757"/>
              <a:gd name="connsiteX25" fmla="*/ 9581557 w 10779252"/>
              <a:gd name="connsiteY25" fmla="*/ 1746757 h 1746757"/>
              <a:gd name="connsiteX26" fmla="*/ 8982710 w 10779252"/>
              <a:gd name="connsiteY26" fmla="*/ 1746757 h 1746757"/>
              <a:gd name="connsiteX27" fmla="*/ 8383863 w 10779252"/>
              <a:gd name="connsiteY27" fmla="*/ 1746757 h 1746757"/>
              <a:gd name="connsiteX28" fmla="*/ 7785015 w 10779252"/>
              <a:gd name="connsiteY28" fmla="*/ 1746757 h 1746757"/>
              <a:gd name="connsiteX29" fmla="*/ 7186168 w 10779252"/>
              <a:gd name="connsiteY29" fmla="*/ 1746757 h 1746757"/>
              <a:gd name="connsiteX30" fmla="*/ 6910698 w 10779252"/>
              <a:gd name="connsiteY30" fmla="*/ 1746757 h 1746757"/>
              <a:gd name="connsiteX31" fmla="*/ 6419643 w 10779252"/>
              <a:gd name="connsiteY31" fmla="*/ 1746757 h 1746757"/>
              <a:gd name="connsiteX32" fmla="*/ 5605211 w 10779252"/>
              <a:gd name="connsiteY32" fmla="*/ 1746757 h 1746757"/>
              <a:gd name="connsiteX33" fmla="*/ 4898571 w 10779252"/>
              <a:gd name="connsiteY33" fmla="*/ 1746757 h 1746757"/>
              <a:gd name="connsiteX34" fmla="*/ 4407516 w 10779252"/>
              <a:gd name="connsiteY34" fmla="*/ 1746757 h 1746757"/>
              <a:gd name="connsiteX35" fmla="*/ 3700877 w 10779252"/>
              <a:gd name="connsiteY35" fmla="*/ 1746757 h 1746757"/>
              <a:gd name="connsiteX36" fmla="*/ 2994237 w 10779252"/>
              <a:gd name="connsiteY36" fmla="*/ 1746757 h 1746757"/>
              <a:gd name="connsiteX37" fmla="*/ 2503182 w 10779252"/>
              <a:gd name="connsiteY37" fmla="*/ 1746757 h 1746757"/>
              <a:gd name="connsiteX38" fmla="*/ 2119920 w 10779252"/>
              <a:gd name="connsiteY38" fmla="*/ 1746757 h 1746757"/>
              <a:gd name="connsiteX39" fmla="*/ 1305487 w 10779252"/>
              <a:gd name="connsiteY39" fmla="*/ 1746757 h 1746757"/>
              <a:gd name="connsiteX40" fmla="*/ 706640 w 10779252"/>
              <a:gd name="connsiteY40" fmla="*/ 1746757 h 1746757"/>
              <a:gd name="connsiteX41" fmla="*/ 0 w 10779252"/>
              <a:gd name="connsiteY41" fmla="*/ 1746757 h 1746757"/>
              <a:gd name="connsiteX42" fmla="*/ 0 w 10779252"/>
              <a:gd name="connsiteY42" fmla="*/ 1199440 h 1746757"/>
              <a:gd name="connsiteX43" fmla="*/ 0 w 10779252"/>
              <a:gd name="connsiteY43" fmla="*/ 599720 h 1746757"/>
              <a:gd name="connsiteX44" fmla="*/ 0 w 10779252"/>
              <a:gd name="connsiteY44" fmla="*/ 0 h 1746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779252" h="1746757" fill="none" extrusionOk="0">
                <a:moveTo>
                  <a:pt x="0" y="0"/>
                </a:moveTo>
                <a:cubicBezTo>
                  <a:pt x="95384" y="-31776"/>
                  <a:pt x="159314" y="7543"/>
                  <a:pt x="275470" y="0"/>
                </a:cubicBezTo>
                <a:cubicBezTo>
                  <a:pt x="391626" y="-7543"/>
                  <a:pt x="460431" y="16961"/>
                  <a:pt x="550940" y="0"/>
                </a:cubicBezTo>
                <a:cubicBezTo>
                  <a:pt x="641449" y="-16961"/>
                  <a:pt x="770012" y="15385"/>
                  <a:pt x="826409" y="0"/>
                </a:cubicBezTo>
                <a:cubicBezTo>
                  <a:pt x="882806" y="-15385"/>
                  <a:pt x="1031580" y="31138"/>
                  <a:pt x="1209672" y="0"/>
                </a:cubicBezTo>
                <a:cubicBezTo>
                  <a:pt x="1387764" y="-31138"/>
                  <a:pt x="1540728" y="35047"/>
                  <a:pt x="1700726" y="0"/>
                </a:cubicBezTo>
                <a:cubicBezTo>
                  <a:pt x="1860724" y="-35047"/>
                  <a:pt x="1862039" y="4477"/>
                  <a:pt x="1976196" y="0"/>
                </a:cubicBezTo>
                <a:cubicBezTo>
                  <a:pt x="2090353" y="-4477"/>
                  <a:pt x="2319739" y="36735"/>
                  <a:pt x="2467251" y="0"/>
                </a:cubicBezTo>
                <a:cubicBezTo>
                  <a:pt x="2614764" y="-36735"/>
                  <a:pt x="2822722" y="41792"/>
                  <a:pt x="3173891" y="0"/>
                </a:cubicBezTo>
                <a:cubicBezTo>
                  <a:pt x="3525060" y="-41792"/>
                  <a:pt x="3625705" y="56271"/>
                  <a:pt x="3880531" y="0"/>
                </a:cubicBezTo>
                <a:cubicBezTo>
                  <a:pt x="4135357" y="-56271"/>
                  <a:pt x="4274332" y="66361"/>
                  <a:pt x="4587171" y="0"/>
                </a:cubicBezTo>
                <a:cubicBezTo>
                  <a:pt x="4900010" y="-66361"/>
                  <a:pt x="4806792" y="27548"/>
                  <a:pt x="4862640" y="0"/>
                </a:cubicBezTo>
                <a:cubicBezTo>
                  <a:pt x="4918488" y="-27548"/>
                  <a:pt x="5433289" y="35718"/>
                  <a:pt x="5677073" y="0"/>
                </a:cubicBezTo>
                <a:cubicBezTo>
                  <a:pt x="5920857" y="-35718"/>
                  <a:pt x="6054940" y="15534"/>
                  <a:pt x="6383713" y="0"/>
                </a:cubicBezTo>
                <a:cubicBezTo>
                  <a:pt x="6712486" y="-15534"/>
                  <a:pt x="6861656" y="57512"/>
                  <a:pt x="7090352" y="0"/>
                </a:cubicBezTo>
                <a:cubicBezTo>
                  <a:pt x="7319048" y="-57512"/>
                  <a:pt x="7517014" y="77231"/>
                  <a:pt x="7904785" y="0"/>
                </a:cubicBezTo>
                <a:cubicBezTo>
                  <a:pt x="8292556" y="-77231"/>
                  <a:pt x="8163429" y="47289"/>
                  <a:pt x="8395840" y="0"/>
                </a:cubicBezTo>
                <a:cubicBezTo>
                  <a:pt x="8628251" y="-47289"/>
                  <a:pt x="8544766" y="3857"/>
                  <a:pt x="8671309" y="0"/>
                </a:cubicBezTo>
                <a:cubicBezTo>
                  <a:pt x="8797852" y="-3857"/>
                  <a:pt x="9012849" y="28492"/>
                  <a:pt x="9162364" y="0"/>
                </a:cubicBezTo>
                <a:cubicBezTo>
                  <a:pt x="9311879" y="-28492"/>
                  <a:pt x="9446787" y="34505"/>
                  <a:pt x="9545626" y="0"/>
                </a:cubicBezTo>
                <a:cubicBezTo>
                  <a:pt x="9644465" y="-34505"/>
                  <a:pt x="10362693" y="12666"/>
                  <a:pt x="10779252" y="0"/>
                </a:cubicBezTo>
                <a:cubicBezTo>
                  <a:pt x="10814515" y="198021"/>
                  <a:pt x="10719255" y="472010"/>
                  <a:pt x="10779252" y="617187"/>
                </a:cubicBezTo>
                <a:cubicBezTo>
                  <a:pt x="10839249" y="762364"/>
                  <a:pt x="10776529" y="934787"/>
                  <a:pt x="10779252" y="1234375"/>
                </a:cubicBezTo>
                <a:cubicBezTo>
                  <a:pt x="10781975" y="1533963"/>
                  <a:pt x="10718773" y="1564184"/>
                  <a:pt x="10779252" y="1746757"/>
                </a:cubicBezTo>
                <a:cubicBezTo>
                  <a:pt x="10676903" y="1791504"/>
                  <a:pt x="10400806" y="1727590"/>
                  <a:pt x="10288197" y="1746757"/>
                </a:cubicBezTo>
                <a:cubicBezTo>
                  <a:pt x="10175588" y="1765924"/>
                  <a:pt x="9903482" y="1737509"/>
                  <a:pt x="9581557" y="1746757"/>
                </a:cubicBezTo>
                <a:cubicBezTo>
                  <a:pt x="9259632" y="1756005"/>
                  <a:pt x="9182179" y="1730652"/>
                  <a:pt x="8982710" y="1746757"/>
                </a:cubicBezTo>
                <a:cubicBezTo>
                  <a:pt x="8783241" y="1762862"/>
                  <a:pt x="8645124" y="1745149"/>
                  <a:pt x="8383863" y="1746757"/>
                </a:cubicBezTo>
                <a:cubicBezTo>
                  <a:pt x="8122602" y="1748365"/>
                  <a:pt x="8069002" y="1719311"/>
                  <a:pt x="7785015" y="1746757"/>
                </a:cubicBezTo>
                <a:cubicBezTo>
                  <a:pt x="7501028" y="1774203"/>
                  <a:pt x="7462436" y="1705588"/>
                  <a:pt x="7186168" y="1746757"/>
                </a:cubicBezTo>
                <a:cubicBezTo>
                  <a:pt x="6909900" y="1787926"/>
                  <a:pt x="6969199" y="1725719"/>
                  <a:pt x="6910698" y="1746757"/>
                </a:cubicBezTo>
                <a:cubicBezTo>
                  <a:pt x="6852197" y="1767795"/>
                  <a:pt x="6569856" y="1731880"/>
                  <a:pt x="6419643" y="1746757"/>
                </a:cubicBezTo>
                <a:cubicBezTo>
                  <a:pt x="6269431" y="1761634"/>
                  <a:pt x="5839959" y="1650770"/>
                  <a:pt x="5605211" y="1746757"/>
                </a:cubicBezTo>
                <a:cubicBezTo>
                  <a:pt x="5370463" y="1842744"/>
                  <a:pt x="5111274" y="1681677"/>
                  <a:pt x="4898571" y="1746757"/>
                </a:cubicBezTo>
                <a:cubicBezTo>
                  <a:pt x="4685868" y="1811837"/>
                  <a:pt x="4581687" y="1732800"/>
                  <a:pt x="4407516" y="1746757"/>
                </a:cubicBezTo>
                <a:cubicBezTo>
                  <a:pt x="4233346" y="1760714"/>
                  <a:pt x="3913247" y="1669915"/>
                  <a:pt x="3700877" y="1746757"/>
                </a:cubicBezTo>
                <a:cubicBezTo>
                  <a:pt x="3488507" y="1823599"/>
                  <a:pt x="3193742" y="1718450"/>
                  <a:pt x="2994237" y="1746757"/>
                </a:cubicBezTo>
                <a:cubicBezTo>
                  <a:pt x="2794732" y="1775064"/>
                  <a:pt x="2616266" y="1697264"/>
                  <a:pt x="2503182" y="1746757"/>
                </a:cubicBezTo>
                <a:cubicBezTo>
                  <a:pt x="2390098" y="1796250"/>
                  <a:pt x="2206504" y="1707965"/>
                  <a:pt x="2119920" y="1746757"/>
                </a:cubicBezTo>
                <a:cubicBezTo>
                  <a:pt x="2033336" y="1785549"/>
                  <a:pt x="1558039" y="1732819"/>
                  <a:pt x="1305487" y="1746757"/>
                </a:cubicBezTo>
                <a:cubicBezTo>
                  <a:pt x="1052935" y="1760695"/>
                  <a:pt x="946945" y="1743899"/>
                  <a:pt x="706640" y="1746757"/>
                </a:cubicBezTo>
                <a:cubicBezTo>
                  <a:pt x="466335" y="1749615"/>
                  <a:pt x="214281" y="1742402"/>
                  <a:pt x="0" y="1746757"/>
                </a:cubicBezTo>
                <a:cubicBezTo>
                  <a:pt x="-45983" y="1542282"/>
                  <a:pt x="46981" y="1428663"/>
                  <a:pt x="0" y="1199440"/>
                </a:cubicBezTo>
                <a:cubicBezTo>
                  <a:pt x="-46981" y="970217"/>
                  <a:pt x="17959" y="851746"/>
                  <a:pt x="0" y="599720"/>
                </a:cubicBezTo>
                <a:cubicBezTo>
                  <a:pt x="-17959" y="347694"/>
                  <a:pt x="33928" y="191194"/>
                  <a:pt x="0" y="0"/>
                </a:cubicBezTo>
                <a:close/>
              </a:path>
              <a:path w="10779252" h="1746757" stroke="0" extrusionOk="0">
                <a:moveTo>
                  <a:pt x="0" y="0"/>
                </a:moveTo>
                <a:cubicBezTo>
                  <a:pt x="157122" y="-2051"/>
                  <a:pt x="241168" y="24214"/>
                  <a:pt x="383262" y="0"/>
                </a:cubicBezTo>
                <a:cubicBezTo>
                  <a:pt x="525356" y="-24214"/>
                  <a:pt x="539030" y="11259"/>
                  <a:pt x="658732" y="0"/>
                </a:cubicBezTo>
                <a:cubicBezTo>
                  <a:pt x="778434" y="-11259"/>
                  <a:pt x="905669" y="17127"/>
                  <a:pt x="1149787" y="0"/>
                </a:cubicBezTo>
                <a:cubicBezTo>
                  <a:pt x="1393905" y="-17127"/>
                  <a:pt x="1546469" y="45410"/>
                  <a:pt x="1748634" y="0"/>
                </a:cubicBezTo>
                <a:cubicBezTo>
                  <a:pt x="1950799" y="-45410"/>
                  <a:pt x="2130851" y="34174"/>
                  <a:pt x="2239689" y="0"/>
                </a:cubicBezTo>
                <a:cubicBezTo>
                  <a:pt x="2348528" y="-34174"/>
                  <a:pt x="2648338" y="16590"/>
                  <a:pt x="2838536" y="0"/>
                </a:cubicBezTo>
                <a:cubicBezTo>
                  <a:pt x="3028734" y="-16590"/>
                  <a:pt x="3262232" y="59820"/>
                  <a:pt x="3437384" y="0"/>
                </a:cubicBezTo>
                <a:cubicBezTo>
                  <a:pt x="3612536" y="-59820"/>
                  <a:pt x="3975409" y="93469"/>
                  <a:pt x="4251816" y="0"/>
                </a:cubicBezTo>
                <a:cubicBezTo>
                  <a:pt x="4528223" y="-93469"/>
                  <a:pt x="4802347" y="68810"/>
                  <a:pt x="4958456" y="0"/>
                </a:cubicBezTo>
                <a:cubicBezTo>
                  <a:pt x="5114565" y="-68810"/>
                  <a:pt x="5323211" y="62920"/>
                  <a:pt x="5557303" y="0"/>
                </a:cubicBezTo>
                <a:cubicBezTo>
                  <a:pt x="5791395" y="-62920"/>
                  <a:pt x="5929054" y="82116"/>
                  <a:pt x="6263943" y="0"/>
                </a:cubicBezTo>
                <a:cubicBezTo>
                  <a:pt x="6598832" y="-82116"/>
                  <a:pt x="6772993" y="62956"/>
                  <a:pt x="6970583" y="0"/>
                </a:cubicBezTo>
                <a:cubicBezTo>
                  <a:pt x="7168173" y="-62956"/>
                  <a:pt x="7442485" y="57738"/>
                  <a:pt x="7785015" y="0"/>
                </a:cubicBezTo>
                <a:cubicBezTo>
                  <a:pt x="8127545" y="-57738"/>
                  <a:pt x="8341090" y="3522"/>
                  <a:pt x="8599448" y="0"/>
                </a:cubicBezTo>
                <a:cubicBezTo>
                  <a:pt x="8857806" y="-3522"/>
                  <a:pt x="8760006" y="30174"/>
                  <a:pt x="8874917" y="0"/>
                </a:cubicBezTo>
                <a:cubicBezTo>
                  <a:pt x="8989828" y="-30174"/>
                  <a:pt x="9290538" y="25543"/>
                  <a:pt x="9473765" y="0"/>
                </a:cubicBezTo>
                <a:cubicBezTo>
                  <a:pt x="9656992" y="-25543"/>
                  <a:pt x="9957403" y="81075"/>
                  <a:pt x="10180405" y="0"/>
                </a:cubicBezTo>
                <a:cubicBezTo>
                  <a:pt x="10403407" y="-81075"/>
                  <a:pt x="10588680" y="8338"/>
                  <a:pt x="10779252" y="0"/>
                </a:cubicBezTo>
                <a:cubicBezTo>
                  <a:pt x="10789953" y="281798"/>
                  <a:pt x="10767241" y="313942"/>
                  <a:pt x="10779252" y="599720"/>
                </a:cubicBezTo>
                <a:cubicBezTo>
                  <a:pt x="10791263" y="885498"/>
                  <a:pt x="10717832" y="946407"/>
                  <a:pt x="10779252" y="1164505"/>
                </a:cubicBezTo>
                <a:cubicBezTo>
                  <a:pt x="10840672" y="1382604"/>
                  <a:pt x="10765129" y="1523281"/>
                  <a:pt x="10779252" y="1746757"/>
                </a:cubicBezTo>
                <a:cubicBezTo>
                  <a:pt x="10697050" y="1774730"/>
                  <a:pt x="10624519" y="1716952"/>
                  <a:pt x="10503782" y="1746757"/>
                </a:cubicBezTo>
                <a:cubicBezTo>
                  <a:pt x="10383045" y="1776562"/>
                  <a:pt x="10210714" y="1745022"/>
                  <a:pt x="10120520" y="1746757"/>
                </a:cubicBezTo>
                <a:cubicBezTo>
                  <a:pt x="10030326" y="1748492"/>
                  <a:pt x="9864331" y="1716151"/>
                  <a:pt x="9737258" y="1746757"/>
                </a:cubicBezTo>
                <a:cubicBezTo>
                  <a:pt x="9610185" y="1777363"/>
                  <a:pt x="9423942" y="1698487"/>
                  <a:pt x="9138410" y="1746757"/>
                </a:cubicBezTo>
                <a:cubicBezTo>
                  <a:pt x="8852878" y="1795027"/>
                  <a:pt x="8928014" y="1725198"/>
                  <a:pt x="8755148" y="1746757"/>
                </a:cubicBezTo>
                <a:cubicBezTo>
                  <a:pt x="8582282" y="1768316"/>
                  <a:pt x="8386453" y="1696448"/>
                  <a:pt x="8048508" y="1746757"/>
                </a:cubicBezTo>
                <a:cubicBezTo>
                  <a:pt x="7710563" y="1797066"/>
                  <a:pt x="7747359" y="1731031"/>
                  <a:pt x="7665246" y="1746757"/>
                </a:cubicBezTo>
                <a:cubicBezTo>
                  <a:pt x="7583133" y="1762483"/>
                  <a:pt x="7153739" y="1675847"/>
                  <a:pt x="6958606" y="1746757"/>
                </a:cubicBezTo>
                <a:cubicBezTo>
                  <a:pt x="6763473" y="1817667"/>
                  <a:pt x="6747724" y="1739440"/>
                  <a:pt x="6683136" y="1746757"/>
                </a:cubicBezTo>
                <a:cubicBezTo>
                  <a:pt x="6618548" y="1754074"/>
                  <a:pt x="6318186" y="1728171"/>
                  <a:pt x="6084289" y="1746757"/>
                </a:cubicBezTo>
                <a:cubicBezTo>
                  <a:pt x="5850392" y="1765343"/>
                  <a:pt x="5856222" y="1705273"/>
                  <a:pt x="5701027" y="1746757"/>
                </a:cubicBezTo>
                <a:cubicBezTo>
                  <a:pt x="5545832" y="1788241"/>
                  <a:pt x="5440547" y="1739545"/>
                  <a:pt x="5317764" y="1746757"/>
                </a:cubicBezTo>
                <a:cubicBezTo>
                  <a:pt x="5194981" y="1753969"/>
                  <a:pt x="4801969" y="1744717"/>
                  <a:pt x="4503332" y="1746757"/>
                </a:cubicBezTo>
                <a:cubicBezTo>
                  <a:pt x="4204695" y="1748797"/>
                  <a:pt x="3858499" y="1726965"/>
                  <a:pt x="3688900" y="1746757"/>
                </a:cubicBezTo>
                <a:cubicBezTo>
                  <a:pt x="3519301" y="1766549"/>
                  <a:pt x="3545991" y="1723892"/>
                  <a:pt x="3413430" y="1746757"/>
                </a:cubicBezTo>
                <a:cubicBezTo>
                  <a:pt x="3280869" y="1769622"/>
                  <a:pt x="3193188" y="1745670"/>
                  <a:pt x="3030168" y="1746757"/>
                </a:cubicBezTo>
                <a:cubicBezTo>
                  <a:pt x="2867148" y="1747844"/>
                  <a:pt x="2706736" y="1692670"/>
                  <a:pt x="2431320" y="1746757"/>
                </a:cubicBezTo>
                <a:cubicBezTo>
                  <a:pt x="2155904" y="1800844"/>
                  <a:pt x="2231027" y="1705575"/>
                  <a:pt x="2048058" y="1746757"/>
                </a:cubicBezTo>
                <a:cubicBezTo>
                  <a:pt x="1865089" y="1787939"/>
                  <a:pt x="1765061" y="1732590"/>
                  <a:pt x="1557003" y="1746757"/>
                </a:cubicBezTo>
                <a:cubicBezTo>
                  <a:pt x="1348946" y="1760924"/>
                  <a:pt x="1365366" y="1715465"/>
                  <a:pt x="1173741" y="1746757"/>
                </a:cubicBezTo>
                <a:cubicBezTo>
                  <a:pt x="982116" y="1778049"/>
                  <a:pt x="303945" y="1666476"/>
                  <a:pt x="0" y="1746757"/>
                </a:cubicBezTo>
                <a:cubicBezTo>
                  <a:pt x="-57494" y="1574376"/>
                  <a:pt x="44454" y="1366870"/>
                  <a:pt x="0" y="1199440"/>
                </a:cubicBezTo>
                <a:cubicBezTo>
                  <a:pt x="-44454" y="1032010"/>
                  <a:pt x="60752" y="823883"/>
                  <a:pt x="0" y="652123"/>
                </a:cubicBezTo>
                <a:cubicBezTo>
                  <a:pt x="-60752" y="480363"/>
                  <a:pt x="50370" y="250170"/>
                  <a:pt x="0" y="0"/>
                </a:cubicBezTo>
                <a:close/>
              </a:path>
            </a:pathLst>
          </a:custGeom>
          <a:solidFill>
            <a:srgbClr val="FFFF00"/>
          </a:solidFill>
          <a:ln w="76200">
            <a:solidFill>
              <a:srgbClr val="FF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506309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600" b="1" dirty="0">
                <a:solidFill>
                  <a:schemeClr val="tx2"/>
                </a:solidFill>
              </a:rPr>
              <a:t>여러 요소들로 인해 서울</a:t>
            </a:r>
            <a:r>
              <a:rPr lang="en-US" altLang="ko-KR" sz="3600" b="1" dirty="0">
                <a:solidFill>
                  <a:schemeClr val="tx2"/>
                </a:solidFill>
              </a:rPr>
              <a:t>, </a:t>
            </a:r>
            <a:r>
              <a:rPr lang="ko-KR" altLang="en-US" sz="3600" b="1" dirty="0">
                <a:solidFill>
                  <a:schemeClr val="tx2"/>
                </a:solidFill>
              </a:rPr>
              <a:t>경기도 집중이 나타난다</a:t>
            </a:r>
            <a:r>
              <a:rPr lang="en-US" altLang="ko-KR" sz="3600" b="1" dirty="0">
                <a:solidFill>
                  <a:schemeClr val="tx2"/>
                </a:solidFill>
              </a:rPr>
              <a:t>.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600" b="1" dirty="0">
                <a:solidFill>
                  <a:schemeClr val="tx2"/>
                </a:solidFill>
              </a:rPr>
              <a:t>다양한 분야에서의 전반적인 노력이 필요하다</a:t>
            </a:r>
            <a:r>
              <a:rPr lang="en-US" altLang="ko-KR" sz="3600" b="1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9417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48756-9043-D77C-FF01-1204F486F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39EDB-2BBC-B277-A0EC-9EEEBA589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2AE8CE-3F88-0175-0ABE-5919D3151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B6E0A9-A707-748E-3301-09D6E2DD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46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477133-E551-BB48-3B70-7A5470A07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ICT</a:t>
            </a:r>
            <a:r>
              <a:rPr lang="ko-KR" altLang="en-US" dirty="0">
                <a:hlinkClick r:id="rId2"/>
              </a:rPr>
              <a:t> </a:t>
            </a:r>
            <a:r>
              <a:rPr lang="ko-KR" altLang="en-US" dirty="0" err="1">
                <a:hlinkClick r:id="rId2"/>
              </a:rPr>
              <a:t>통계포털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- 『</a:t>
            </a:r>
            <a:r>
              <a:rPr lang="ko-KR" altLang="en-US" dirty="0">
                <a:hlinkClick r:id="rId2"/>
              </a:rPr>
              <a:t>지역별 </a:t>
            </a:r>
            <a:r>
              <a:rPr lang="en-US" altLang="ko-KR" dirty="0">
                <a:hlinkClick r:id="rId2"/>
              </a:rPr>
              <a:t>IT</a:t>
            </a:r>
            <a:r>
              <a:rPr lang="ko-KR" altLang="en-US" dirty="0">
                <a:hlinkClick r:id="rId2"/>
              </a:rPr>
              <a:t>산업 규모 통계</a:t>
            </a:r>
            <a:r>
              <a:rPr lang="en-US" altLang="ko-KR" dirty="0">
                <a:hlinkClick r:id="rId2"/>
              </a:rPr>
              <a:t>』</a:t>
            </a:r>
            <a:endParaRPr lang="en-US" altLang="ko-KR" dirty="0"/>
          </a:p>
          <a:p>
            <a:pPr marL="1371600" lvl="3" indent="0">
              <a:buNone/>
            </a:pPr>
            <a:r>
              <a:rPr lang="en-US" altLang="ko-KR" dirty="0"/>
              <a:t>(ICT</a:t>
            </a:r>
            <a:r>
              <a:rPr lang="ko-KR" altLang="en-US" dirty="0"/>
              <a:t> 산업 </a:t>
            </a:r>
            <a:r>
              <a:rPr lang="en-US" altLang="ko-KR" dirty="0"/>
              <a:t>- </a:t>
            </a:r>
            <a:r>
              <a:rPr lang="ko-KR" altLang="en-US" dirty="0"/>
              <a:t>지역별 통계 </a:t>
            </a:r>
            <a:r>
              <a:rPr lang="en-US" altLang="ko-KR" dirty="0"/>
              <a:t>– </a:t>
            </a:r>
            <a:r>
              <a:rPr lang="ko-KR" altLang="en-US" dirty="0"/>
              <a:t>소재지별 생산 </a:t>
            </a:r>
            <a:r>
              <a:rPr lang="en-US" altLang="ko-KR" dirty="0"/>
              <a:t>– </a:t>
            </a:r>
            <a:r>
              <a:rPr lang="ko-KR" altLang="en-US" dirty="0"/>
              <a:t>지역별 통계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hlinkClick r:id="rId3"/>
              </a:rPr>
              <a:t>KOSIS - 『</a:t>
            </a:r>
            <a:r>
              <a:rPr lang="ko-KR" altLang="en-US" dirty="0">
                <a:hlinkClick r:id="rId3"/>
              </a:rPr>
              <a:t>경영애로사항</a:t>
            </a:r>
            <a:r>
              <a:rPr lang="en-US" altLang="ko-KR" dirty="0">
                <a:hlinkClick r:id="rId3"/>
              </a:rPr>
              <a:t>』</a:t>
            </a:r>
            <a:endParaRPr lang="en-US" altLang="ko-KR" dirty="0"/>
          </a:p>
          <a:p>
            <a:pPr marL="1371600" lvl="3" indent="0">
              <a:buNone/>
            </a:pPr>
            <a:endParaRPr lang="en-US" altLang="ko-KR" dirty="0"/>
          </a:p>
          <a:p>
            <a:r>
              <a:rPr lang="en-US" altLang="ko-KR" dirty="0">
                <a:hlinkClick r:id="rId4"/>
              </a:rPr>
              <a:t>KOSIS - 『</a:t>
            </a:r>
            <a:r>
              <a:rPr lang="ko-KR" altLang="en-US" dirty="0">
                <a:hlinkClick r:id="rId4"/>
              </a:rPr>
              <a:t>행정구역</a:t>
            </a:r>
            <a:r>
              <a:rPr lang="en-US" altLang="ko-KR" dirty="0">
                <a:hlinkClick r:id="rId4"/>
              </a:rPr>
              <a:t>(</a:t>
            </a:r>
            <a:r>
              <a:rPr lang="ko-KR" altLang="en-US" dirty="0" err="1">
                <a:hlinkClick r:id="rId4"/>
              </a:rPr>
              <a:t>시군구</a:t>
            </a:r>
            <a:r>
              <a:rPr lang="en-US" altLang="ko-KR" dirty="0">
                <a:hlinkClick r:id="rId4"/>
              </a:rPr>
              <a:t>)</a:t>
            </a:r>
            <a:r>
              <a:rPr lang="ko-KR" altLang="en-US" dirty="0">
                <a:hlinkClick r:id="rId4"/>
              </a:rPr>
              <a:t>별</a:t>
            </a:r>
            <a:r>
              <a:rPr lang="en-US" altLang="ko-KR" dirty="0">
                <a:hlinkClick r:id="rId4"/>
              </a:rPr>
              <a:t>, </a:t>
            </a:r>
            <a:r>
              <a:rPr lang="ko-KR" altLang="en-US" dirty="0">
                <a:hlinkClick r:id="rId4"/>
              </a:rPr>
              <a:t>성별 인구수</a:t>
            </a:r>
            <a:r>
              <a:rPr lang="en-US" altLang="ko-KR" dirty="0">
                <a:hlinkClick r:id="rId4"/>
              </a:rPr>
              <a:t>』</a:t>
            </a:r>
            <a:endParaRPr lang="en-US" altLang="ko-KR" dirty="0"/>
          </a:p>
          <a:p>
            <a:pPr marL="1371600" lvl="3" indent="0">
              <a:buNone/>
            </a:pPr>
            <a:endParaRPr lang="en-US" altLang="ko-KR" dirty="0"/>
          </a:p>
          <a:p>
            <a:r>
              <a:rPr lang="ko-KR" altLang="en-US" dirty="0">
                <a:hlinkClick r:id="rId5"/>
              </a:rPr>
              <a:t>괜찮은 뉴스</a:t>
            </a:r>
            <a:r>
              <a:rPr lang="en-US" altLang="ko-KR" dirty="0">
                <a:hlinkClick r:id="rId5"/>
              </a:rPr>
              <a:t> - 『</a:t>
            </a:r>
            <a:r>
              <a:rPr lang="ko-KR" altLang="en-US" dirty="0">
                <a:hlinkClick r:id="rId5"/>
              </a:rPr>
              <a:t>지역별 평균 급여</a:t>
            </a:r>
            <a:r>
              <a:rPr lang="en-US" altLang="ko-KR" dirty="0">
                <a:hlinkClick r:id="rId5"/>
              </a:rPr>
              <a:t>』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4115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34CE5-74C2-085F-5352-CC1CEAA82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감사합니다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24E8F6-2A97-DB36-2432-597D31C8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E7FC5A-35F2-8B54-D194-24C08A4FE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439C46-537D-EC26-892C-06B44FD7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47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411B0B-25DE-9B13-1F22-CF312DF97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1143000"/>
            <a:ext cx="4709160" cy="3163824"/>
          </a:xfrm>
        </p:spPr>
        <p:txBody>
          <a:bodyPr/>
          <a:lstStyle/>
          <a:p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 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팀명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정할 시간에 </a:t>
            </a:r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자료찾자</a:t>
            </a:r>
            <a:endParaRPr lang="ko-KR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이현길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김동현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고우석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임소영</a:t>
            </a:r>
            <a:endParaRPr lang="ko-KR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63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CCE5E-DB67-3AEF-4157-10E060D7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주제 선정 이유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3FD053-1E1B-7078-556D-4697D0E6C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472242-D77F-601A-2E81-A627D9594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E4B2C2-34D6-EC8F-542D-5A38A2D7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5EDBE746-90BB-3793-8314-48E039120F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1092" y="1506696"/>
            <a:ext cx="3904615" cy="4889500"/>
          </a:xfrm>
        </p:spPr>
      </p:pic>
      <p:pic>
        <p:nvPicPr>
          <p:cNvPr id="13" name="내용 개체 틀 9">
            <a:extLst>
              <a:ext uri="{FF2B5EF4-FFF2-40B4-BE49-F238E27FC236}">
                <a16:creationId xmlns:a16="http://schemas.microsoft.com/office/drawing/2014/main" id="{4E5BC27D-6F22-7BD3-3AFB-E8270C5A13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33842" y="1506696"/>
            <a:ext cx="4210050" cy="4849654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D7F613-4734-0E06-4112-4392502950D3}"/>
              </a:ext>
            </a:extLst>
          </p:cNvPr>
          <p:cNvSpPr txBox="1"/>
          <p:nvPr/>
        </p:nvSpPr>
        <p:spPr>
          <a:xfrm>
            <a:off x="3376933" y="6318112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 err="1">
                <a:hlinkClick r:id="rId4"/>
              </a:rPr>
              <a:t>머니투데이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10E6DC-D933-9724-0F35-CBAE99EA0EF6}"/>
              </a:ext>
            </a:extLst>
          </p:cNvPr>
          <p:cNvSpPr txBox="1"/>
          <p:nvPr/>
        </p:nvSpPr>
        <p:spPr>
          <a:xfrm>
            <a:off x="8409409" y="6308209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>
                <a:hlinkClick r:id="rId5"/>
              </a:rPr>
              <a:t>경향신문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4309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D848-FF7C-97F8-DC57-218983B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2. </a:t>
            </a:r>
            <a:r>
              <a:rPr lang="ko-KR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지역별</a:t>
            </a:r>
            <a:b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IT </a:t>
            </a:r>
            <a:r>
              <a:rPr lang="ko-KR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산업 규모</a:t>
            </a:r>
            <a:endParaRPr lang="en-US" altLang="ko-KR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C1B87-135B-7368-E19F-28FF923AD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r"/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 err="1"/>
              <a:t>이현길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6244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8875A00-022A-A109-CBFD-B8E496358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776" y="1260744"/>
            <a:ext cx="9374447" cy="4980929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E73EA7-84E2-9BA2-25CE-D6DE0EE2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DAEC79-C79D-BC4A-B908-384E64C3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23B078-1532-5E68-CC0B-C9DF2BCA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4FE9F24-BB48-72A7-0122-56F5DBE4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지역별 </a:t>
            </a:r>
            <a:r>
              <a:rPr lang="en-US" altLang="ko-KR" dirty="0">
                <a:solidFill>
                  <a:srgbClr val="FF0000"/>
                </a:solidFill>
              </a:rPr>
              <a:t>IT </a:t>
            </a:r>
            <a:r>
              <a:rPr lang="ko-KR" altLang="en-US" dirty="0">
                <a:solidFill>
                  <a:srgbClr val="FF0000"/>
                </a:solidFill>
              </a:rPr>
              <a:t>산업 규모</a:t>
            </a:r>
          </a:p>
        </p:txBody>
      </p:sp>
    </p:spTree>
    <p:extLst>
      <p:ext uri="{BB962C8B-B14F-4D97-AF65-F5344CB8AC3E}">
        <p14:creationId xmlns:p14="http://schemas.microsoft.com/office/powerpoint/2010/main" val="1884022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E73EA7-84E2-9BA2-25CE-D6DE0EE2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DAEC79-C79D-BC4A-B908-384E64C3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23B078-1532-5E68-CC0B-C9DF2BCA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4FE9F24-BB48-72A7-0122-56F5DBE4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지역별 </a:t>
            </a:r>
            <a:r>
              <a:rPr lang="en-US" altLang="ko-KR" dirty="0">
                <a:solidFill>
                  <a:srgbClr val="FF0000"/>
                </a:solidFill>
              </a:rPr>
              <a:t>IT </a:t>
            </a:r>
            <a:r>
              <a:rPr lang="ko-KR" altLang="en-US" dirty="0">
                <a:solidFill>
                  <a:srgbClr val="FF0000"/>
                </a:solidFill>
              </a:rPr>
              <a:t>산업 규모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E49E3D-8462-784A-C142-2A9204195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2" t="1631" r="487" b="7708"/>
          <a:stretch/>
        </p:blipFill>
        <p:spPr>
          <a:xfrm>
            <a:off x="444000" y="1690688"/>
            <a:ext cx="11304000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0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E73EA7-84E2-9BA2-25CE-D6DE0EE2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DAEC79-C79D-BC4A-B908-384E64C3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23B078-1532-5E68-CC0B-C9DF2BCA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4FE9F24-BB48-72A7-0122-56F5DBE4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지역별 </a:t>
            </a:r>
            <a:r>
              <a:rPr lang="en-US" altLang="ko-KR" dirty="0">
                <a:solidFill>
                  <a:srgbClr val="FF0000"/>
                </a:solidFill>
              </a:rPr>
              <a:t>IT </a:t>
            </a:r>
            <a:r>
              <a:rPr lang="ko-KR" altLang="en-US" dirty="0">
                <a:solidFill>
                  <a:srgbClr val="FF0000"/>
                </a:solidFill>
              </a:rPr>
              <a:t>산업 규모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24ECDB-B596-456D-2757-C9379E06A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776" y="1260000"/>
            <a:ext cx="9374447" cy="49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02313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71_TF78504181_Win32.potx" id="{53D1D609-C9A9-47F9-8C8C-A5AFCC2E736F}" vid="{17C6E6DF-1035-471A-8170-27FB72BB79A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도형 프레젠테이션</Template>
  <TotalTime>275</TotalTime>
  <Words>1722</Words>
  <Application>Microsoft Office PowerPoint</Application>
  <PresentationFormat>와이드스크린</PresentationFormat>
  <Paragraphs>427</Paragraphs>
  <Slides>47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Pretendard</vt:lpstr>
      <vt:lpstr>나눔바른고딕 옛한글</vt:lpstr>
      <vt:lpstr>맑은 고딕</vt:lpstr>
      <vt:lpstr>Arial</vt:lpstr>
      <vt:lpstr>Avenir Next LT Pro</vt:lpstr>
      <vt:lpstr>ShapesVTI</vt:lpstr>
      <vt:lpstr>지역별 IT 산업 규모 분석 </vt:lpstr>
      <vt:lpstr>팀원 파트 분배</vt:lpstr>
      <vt:lpstr>목차</vt:lpstr>
      <vt:lpstr>1. 주제 선정 이유</vt:lpstr>
      <vt:lpstr>주제 선정 이유</vt:lpstr>
      <vt:lpstr>2. 지역별 IT 산업 규모</vt:lpstr>
      <vt:lpstr>지역별 IT 산업 규모</vt:lpstr>
      <vt:lpstr>지역별 IT 산업 규모</vt:lpstr>
      <vt:lpstr>지역별 IT 산업 규모</vt:lpstr>
      <vt:lpstr>지역별 IT 산업 규모</vt:lpstr>
      <vt:lpstr>3-1. 지역별 격차 원인 (인구)</vt:lpstr>
      <vt:lpstr> ICT 산업 - 정보통신방송기기</vt:lpstr>
      <vt:lpstr>ICT 산업 - 소프트웨어 및 디지털콘텐츠</vt:lpstr>
      <vt:lpstr>PowerPoint 프레젠테이션</vt:lpstr>
      <vt:lpstr>PowerPoint 프레젠테이션</vt:lpstr>
      <vt:lpstr>PowerPoint 프레젠테이션</vt:lpstr>
      <vt:lpstr>PowerPoint 프레젠테이션</vt:lpstr>
      <vt:lpstr>      소프트웨어 관련 산업 규모 변화</vt:lpstr>
      <vt:lpstr> 정보통신방송기기 산업규모와 인구수 비교</vt:lpstr>
      <vt:lpstr> 정보통신방송기기 산업규모와 인구수 비교</vt:lpstr>
      <vt:lpstr> 정보통신방송기기 산업규모와 인구수 비교</vt:lpstr>
      <vt:lpstr>    소프트웨어 관련 산업규모와 인구수 비교</vt:lpstr>
      <vt:lpstr>    소프트웨어 관련 산업규모와 인구수 비교</vt:lpstr>
      <vt:lpstr>    소프트웨어 관련 산업규모와 인구수 비교</vt:lpstr>
      <vt:lpstr>3-2. 지역별 격차 원인 (연봉, 근로일수)</vt:lpstr>
      <vt:lpstr>지역별 격차 원인 분석 (노동생산성, 연봉, 근로일수)</vt:lpstr>
      <vt:lpstr> 지역별 격차 원인 분석(노동생산성, 연봉, 근로일수) </vt:lpstr>
      <vt:lpstr> 지역별 격차 원인 분석(노동생산성, 연봉, 근로일수) </vt:lpstr>
      <vt:lpstr> 지역별 격차 원인 분석(노동생산성, 연봉, 근로일수) </vt:lpstr>
      <vt:lpstr>지역별 격차 원인 분석 (노동생산성, 연봉, 근로일수)</vt:lpstr>
      <vt:lpstr>지역별 격차 원인 분석(노동생산성, 연봉, 근로일수)</vt:lpstr>
      <vt:lpstr>지역별 격차 원인 분석(노동생산성, 연봉, 근로일수)</vt:lpstr>
      <vt:lpstr>지역별 격차 원인 분석(노동생산성, 연봉, 근로일수)</vt:lpstr>
      <vt:lpstr>지역별 격차 원인 분석(노동생산성, 연봉, 근로일수)</vt:lpstr>
      <vt:lpstr>3-3. 지역별 격차 원인 (경영 애로사항)</vt:lpstr>
      <vt:lpstr>서울</vt:lpstr>
      <vt:lpstr>인천/경기</vt:lpstr>
      <vt:lpstr>대전/세종/충청/강원</vt:lpstr>
      <vt:lpstr>부산/울산/경남</vt:lpstr>
      <vt:lpstr>대구/경북</vt:lpstr>
      <vt:lpstr>광주/전라/제주</vt:lpstr>
      <vt:lpstr>요약해보자면,,</vt:lpstr>
      <vt:lpstr>IT 제조업은 경기도에 집중, IT 소프트웨어는 서울에 집중</vt:lpstr>
      <vt:lpstr>    4. 결론  대구의 IT 분야의 발전을 위한 해결방향</vt:lpstr>
      <vt:lpstr>PowerPoint 프레젠테이션</vt:lpstr>
      <vt:lpstr>출처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지역별 IT 산업 규모 분석</dc:title>
  <dc:creator>KDP-25</dc:creator>
  <cp:lastModifiedBy>KDP-25</cp:lastModifiedBy>
  <cp:revision>17</cp:revision>
  <dcterms:created xsi:type="dcterms:W3CDTF">2024-01-30T00:33:21Z</dcterms:created>
  <dcterms:modified xsi:type="dcterms:W3CDTF">2024-01-30T05:27:13Z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